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41" r:id="rId2"/>
    <p:sldMasterId id="2147483854" r:id="rId3"/>
  </p:sldMasterIdLst>
  <p:notesMasterIdLst>
    <p:notesMasterId r:id="rId17"/>
  </p:notesMasterIdLst>
  <p:handoutMasterIdLst>
    <p:handoutMasterId r:id="rId18"/>
  </p:handoutMasterIdLst>
  <p:sldIdLst>
    <p:sldId id="566" r:id="rId4"/>
    <p:sldId id="628" r:id="rId5"/>
    <p:sldId id="525" r:id="rId6"/>
    <p:sldId id="313" r:id="rId7"/>
    <p:sldId id="623" r:id="rId8"/>
    <p:sldId id="596" r:id="rId9"/>
    <p:sldId id="627" r:id="rId10"/>
    <p:sldId id="580" r:id="rId11"/>
    <p:sldId id="625" r:id="rId12"/>
    <p:sldId id="583" r:id="rId13"/>
    <p:sldId id="597" r:id="rId14"/>
    <p:sldId id="614" r:id="rId15"/>
    <p:sldId id="626" r:id="rId16"/>
  </p:sldIdLst>
  <p:sldSz cx="9144000" cy="6858000" type="screen4x3"/>
  <p:notesSz cx="9942513" cy="68103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5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A060D-CBC9-453A-BD78-CB086767A4C3}" v="5" dt="2022-04-07T09:00:00.549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7382" autoAdjust="0"/>
  </p:normalViewPr>
  <p:slideViewPr>
    <p:cSldViewPr>
      <p:cViewPr varScale="1">
        <p:scale>
          <a:sx n="78" d="100"/>
          <a:sy n="78" d="100"/>
        </p:scale>
        <p:origin x="101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45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96A060D-CBC9-453A-BD78-CB086767A4C3}"/>
    <pc:docChg chg="undo custSel addSld modSld sldOrd">
      <pc:chgData name="CHRISTIAN DE PERTHUIS" userId="05f1a2f1f3e449b3" providerId="LiveId" clId="{996A060D-CBC9-453A-BD78-CB086767A4C3}" dt="2022-04-07T09:18:14.013" v="1173" actId="20577"/>
      <pc:docMkLst>
        <pc:docMk/>
      </pc:docMkLst>
      <pc:sldChg chg="modSp mod">
        <pc:chgData name="CHRISTIAN DE PERTHUIS" userId="05f1a2f1f3e449b3" providerId="LiveId" clId="{996A060D-CBC9-453A-BD78-CB086767A4C3}" dt="2022-04-07T08:28:03.346" v="84" actId="1076"/>
        <pc:sldMkLst>
          <pc:docMk/>
          <pc:sldMk cId="1784872794" sldId="566"/>
        </pc:sldMkLst>
        <pc:spChg chg="mod">
          <ac:chgData name="CHRISTIAN DE PERTHUIS" userId="05f1a2f1f3e449b3" providerId="LiveId" clId="{996A060D-CBC9-453A-BD78-CB086767A4C3}" dt="2022-04-07T08:28:00.424" v="83" actId="1076"/>
          <ac:spMkLst>
            <pc:docMk/>
            <pc:sldMk cId="1784872794" sldId="566"/>
            <ac:spMk id="5" creationId="{C0507B45-E580-405E-A795-14AC3A17B273}"/>
          </ac:spMkLst>
        </pc:spChg>
        <pc:spChg chg="mod">
          <ac:chgData name="CHRISTIAN DE PERTHUIS" userId="05f1a2f1f3e449b3" providerId="LiveId" clId="{996A060D-CBC9-453A-BD78-CB086767A4C3}" dt="2022-04-07T08:27:11.090" v="33" actId="20577"/>
          <ac:spMkLst>
            <pc:docMk/>
            <pc:sldMk cId="1784872794" sldId="566"/>
            <ac:spMk id="6" creationId="{C2853199-8F82-4A6E-834D-5B180D4D0038}"/>
          </ac:spMkLst>
        </pc:spChg>
        <pc:picChg chg="mod">
          <ac:chgData name="CHRISTIAN DE PERTHUIS" userId="05f1a2f1f3e449b3" providerId="LiveId" clId="{996A060D-CBC9-453A-BD78-CB086767A4C3}" dt="2022-04-07T08:28:03.346" v="84" actId="1076"/>
          <ac:picMkLst>
            <pc:docMk/>
            <pc:sldMk cId="1784872794" sldId="566"/>
            <ac:picMk id="12" creationId="{E5ED40CE-D74D-4D9E-9808-0C4FC59B7F8C}"/>
          </ac:picMkLst>
        </pc:picChg>
      </pc:sldChg>
      <pc:sldChg chg="modSp mod">
        <pc:chgData name="CHRISTIAN DE PERTHUIS" userId="05f1a2f1f3e449b3" providerId="LiveId" clId="{996A060D-CBC9-453A-BD78-CB086767A4C3}" dt="2022-04-07T08:35:24.668" v="275" actId="1036"/>
        <pc:sldMkLst>
          <pc:docMk/>
          <pc:sldMk cId="2287187294" sldId="583"/>
        </pc:sldMkLst>
        <pc:spChg chg="mod">
          <ac:chgData name="CHRISTIAN DE PERTHUIS" userId="05f1a2f1f3e449b3" providerId="LiveId" clId="{996A060D-CBC9-453A-BD78-CB086767A4C3}" dt="2022-04-07T08:35:19.150" v="274" actId="1037"/>
          <ac:spMkLst>
            <pc:docMk/>
            <pc:sldMk cId="2287187294" sldId="583"/>
            <ac:spMk id="9" creationId="{54BA06E1-54C0-40C8-A8BC-780460326B10}"/>
          </ac:spMkLst>
        </pc:spChg>
        <pc:picChg chg="mod">
          <ac:chgData name="CHRISTIAN DE PERTHUIS" userId="05f1a2f1f3e449b3" providerId="LiveId" clId="{996A060D-CBC9-453A-BD78-CB086767A4C3}" dt="2022-04-07T08:35:24.668" v="275" actId="1036"/>
          <ac:picMkLst>
            <pc:docMk/>
            <pc:sldMk cId="2287187294" sldId="583"/>
            <ac:picMk id="7" creationId="{90059C3E-6C09-41BD-84A7-ED590AB495D2}"/>
          </ac:picMkLst>
        </pc:picChg>
        <pc:picChg chg="mod">
          <ac:chgData name="CHRISTIAN DE PERTHUIS" userId="05f1a2f1f3e449b3" providerId="LiveId" clId="{996A060D-CBC9-453A-BD78-CB086767A4C3}" dt="2022-04-07T08:34:47.565" v="270" actId="1076"/>
          <ac:picMkLst>
            <pc:docMk/>
            <pc:sldMk cId="2287187294" sldId="583"/>
            <ac:picMk id="8" creationId="{FD1A7FC7-B4F6-4139-AFD7-5B8EF58034DA}"/>
          </ac:picMkLst>
        </pc:picChg>
      </pc:sldChg>
      <pc:sldChg chg="ord">
        <pc:chgData name="CHRISTIAN DE PERTHUIS" userId="05f1a2f1f3e449b3" providerId="LiveId" clId="{996A060D-CBC9-453A-BD78-CB086767A4C3}" dt="2022-04-07T08:57:58.630" v="712"/>
        <pc:sldMkLst>
          <pc:docMk/>
          <pc:sldMk cId="289833824" sldId="596"/>
        </pc:sldMkLst>
      </pc:sldChg>
      <pc:sldChg chg="modSp mod">
        <pc:chgData name="CHRISTIAN DE PERTHUIS" userId="05f1a2f1f3e449b3" providerId="LiveId" clId="{996A060D-CBC9-453A-BD78-CB086767A4C3}" dt="2022-04-07T09:18:14.013" v="1173" actId="20577"/>
        <pc:sldMkLst>
          <pc:docMk/>
          <pc:sldMk cId="1829473386" sldId="625"/>
        </pc:sldMkLst>
        <pc:spChg chg="mod">
          <ac:chgData name="CHRISTIAN DE PERTHUIS" userId="05f1a2f1f3e449b3" providerId="LiveId" clId="{996A060D-CBC9-453A-BD78-CB086767A4C3}" dt="2022-04-07T09:18:14.013" v="1173" actId="20577"/>
          <ac:spMkLst>
            <pc:docMk/>
            <pc:sldMk cId="1829473386" sldId="625"/>
            <ac:spMk id="4" creationId="{B281FA1C-7181-45B7-96E8-8D9B9BAB6CE9}"/>
          </ac:spMkLst>
        </pc:spChg>
      </pc:sldChg>
      <pc:sldChg chg="addSp modSp mod">
        <pc:chgData name="CHRISTIAN DE PERTHUIS" userId="05f1a2f1f3e449b3" providerId="LiveId" clId="{996A060D-CBC9-453A-BD78-CB086767A4C3}" dt="2022-04-07T08:32:16.730" v="206" actId="20577"/>
        <pc:sldMkLst>
          <pc:docMk/>
          <pc:sldMk cId="829002435" sldId="626"/>
        </pc:sldMkLst>
        <pc:spChg chg="add mod">
          <ac:chgData name="CHRISTIAN DE PERTHUIS" userId="05f1a2f1f3e449b3" providerId="LiveId" clId="{996A060D-CBC9-453A-BD78-CB086767A4C3}" dt="2022-04-07T08:31:40.055" v="190" actId="113"/>
          <ac:spMkLst>
            <pc:docMk/>
            <pc:sldMk cId="829002435" sldId="626"/>
            <ac:spMk id="3" creationId="{3903C0E4-7901-4E7D-A6C3-BB49C58E074D}"/>
          </ac:spMkLst>
        </pc:spChg>
        <pc:spChg chg="mod">
          <ac:chgData name="CHRISTIAN DE PERTHUIS" userId="05f1a2f1f3e449b3" providerId="LiveId" clId="{996A060D-CBC9-453A-BD78-CB086767A4C3}" dt="2022-04-07T08:32:16.730" v="206" actId="20577"/>
          <ac:spMkLst>
            <pc:docMk/>
            <pc:sldMk cId="829002435" sldId="626"/>
            <ac:spMk id="5" creationId="{32B6B65B-5409-4E31-BBF5-7EF8F32B555A}"/>
          </ac:spMkLst>
        </pc:spChg>
        <pc:picChg chg="mod">
          <ac:chgData name="CHRISTIAN DE PERTHUIS" userId="05f1a2f1f3e449b3" providerId="LiveId" clId="{996A060D-CBC9-453A-BD78-CB086767A4C3}" dt="2022-04-07T08:32:06.367" v="191" actId="14100"/>
          <ac:picMkLst>
            <pc:docMk/>
            <pc:sldMk cId="829002435" sldId="626"/>
            <ac:picMk id="4" creationId="{A53981FB-FF96-47B8-B94D-2F9F805C36BD}"/>
          </ac:picMkLst>
        </pc:picChg>
      </pc:sldChg>
      <pc:sldChg chg="addSp modSp new mod">
        <pc:chgData name="CHRISTIAN DE PERTHUIS" userId="05f1a2f1f3e449b3" providerId="LiveId" clId="{996A060D-CBC9-453A-BD78-CB086767A4C3}" dt="2022-04-07T09:12:30.523" v="1162" actId="113"/>
        <pc:sldMkLst>
          <pc:docMk/>
          <pc:sldMk cId="1890571045" sldId="627"/>
        </pc:sldMkLst>
        <pc:spChg chg="add mod">
          <ac:chgData name="CHRISTIAN DE PERTHUIS" userId="05f1a2f1f3e449b3" providerId="LiveId" clId="{996A060D-CBC9-453A-BD78-CB086767A4C3}" dt="2022-04-07T09:11:06.889" v="1042" actId="20577"/>
          <ac:spMkLst>
            <pc:docMk/>
            <pc:sldMk cId="1890571045" sldId="627"/>
            <ac:spMk id="3" creationId="{ECF46CBF-299B-4759-89ED-E6D48E4A7DAD}"/>
          </ac:spMkLst>
        </pc:spChg>
        <pc:spChg chg="add mod">
          <ac:chgData name="CHRISTIAN DE PERTHUIS" userId="05f1a2f1f3e449b3" providerId="LiveId" clId="{996A060D-CBC9-453A-BD78-CB086767A4C3}" dt="2022-04-07T09:12:30.523" v="1162" actId="113"/>
          <ac:spMkLst>
            <pc:docMk/>
            <pc:sldMk cId="1890571045" sldId="627"/>
            <ac:spMk id="5" creationId="{A35ED9AE-14D8-4900-B4B1-B7225FFA7602}"/>
          </ac:spMkLst>
        </pc:spChg>
        <pc:picChg chg="add mod">
          <ac:chgData name="CHRISTIAN DE PERTHUIS" userId="05f1a2f1f3e449b3" providerId="LiveId" clId="{996A060D-CBC9-453A-BD78-CB086767A4C3}" dt="2022-04-07T09:06:33.848" v="808" actId="1036"/>
          <ac:picMkLst>
            <pc:docMk/>
            <pc:sldMk cId="1890571045" sldId="627"/>
            <ac:picMk id="4" creationId="{6D725381-BAE6-4A48-BCB7-4ED4DFA269EA}"/>
          </ac:picMkLst>
        </pc:picChg>
      </pc:sldChg>
      <pc:sldChg chg="addSp modSp new mod">
        <pc:chgData name="CHRISTIAN DE PERTHUIS" userId="05f1a2f1f3e449b3" providerId="LiveId" clId="{996A060D-CBC9-453A-BD78-CB086767A4C3}" dt="2022-04-07T08:57:25.557" v="710" actId="20577"/>
        <pc:sldMkLst>
          <pc:docMk/>
          <pc:sldMk cId="1470371800" sldId="628"/>
        </pc:sldMkLst>
        <pc:spChg chg="add mod">
          <ac:chgData name="CHRISTIAN DE PERTHUIS" userId="05f1a2f1f3e449b3" providerId="LiveId" clId="{996A060D-CBC9-453A-BD78-CB086767A4C3}" dt="2022-04-07T08:50:58.713" v="305" actId="1076"/>
          <ac:spMkLst>
            <pc:docMk/>
            <pc:sldMk cId="1470371800" sldId="628"/>
            <ac:spMk id="3" creationId="{D7BB25AF-31D1-4286-AD70-1328E685DED8}"/>
          </ac:spMkLst>
        </pc:spChg>
        <pc:spChg chg="add mod">
          <ac:chgData name="CHRISTIAN DE PERTHUIS" userId="05f1a2f1f3e449b3" providerId="LiveId" clId="{996A060D-CBC9-453A-BD78-CB086767A4C3}" dt="2022-04-07T08:57:25.557" v="710" actId="20577"/>
          <ac:spMkLst>
            <pc:docMk/>
            <pc:sldMk cId="1470371800" sldId="628"/>
            <ac:spMk id="4" creationId="{148CFCEE-6B20-48F7-9D57-EC714E2F8E2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31578" y="3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07/04/2022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8363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7" rIns="91327" bIns="4566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3821" y="3234586"/>
            <a:ext cx="7954899" cy="3064511"/>
          </a:xfrm>
          <a:prstGeom prst="rect">
            <a:avLst/>
          </a:prstGeom>
        </p:spPr>
        <p:txBody>
          <a:bodyPr vert="horz" lIns="91327" tIns="45667" rIns="91327" bIns="4566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31578" y="6469174"/>
            <a:ext cx="4308721" cy="340149"/>
          </a:xfrm>
          <a:prstGeom prst="rect">
            <a:avLst/>
          </a:prstGeom>
        </p:spPr>
        <p:txBody>
          <a:bodyPr vert="horz" lIns="91327" tIns="45667" rIns="91327" bIns="4566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00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07/04/2022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07/04/2022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07/04/2022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07/04/2022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07/04/2022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07/04/2022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62DE7E-A44F-4743-A5C4-4D576A269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0F895-7180-4487-8DB5-11096E029FA4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990BCD-FE85-4F52-9DFD-BCD3D0D6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973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9046B68-A208-456A-8A5D-E6D3210C0B70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E5A10F4A-C1E9-4F9E-9E40-BC6E43B139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9279516A-D97D-4ABE-9C9A-B1EC35DA817C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3F498F92-A85E-4A49-8E34-548047DB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37811-D1C4-4AAD-B430-1EC06F3422DE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8263B4A-1C2E-4210-A1F2-800C6473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858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7A2A42B-43D8-4649-96B7-F2BCF1C1F6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68BD0E58-F743-48CB-8EFA-182A8B439F6C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61AA532C-01FB-419D-8741-EEF97FAA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D9345-5269-444F-ADDF-34ABF8C2BB23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5883E08-A2C6-4D82-9A39-409CBF63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731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C347CF8-FDAC-4E5F-874D-DD8E9607F3EB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4493CEAC-2623-4A3B-99E5-212111F15B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4347B0F-05E4-448C-B095-BB5B0986EFCA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482C04C0-0BD2-4F06-86BB-B770AED1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2073E-65A1-42F0-A164-E30C7F061A43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D90C69C7-2000-47D3-93F9-FACBAAC20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1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0D626841-06A2-4CE6-AC59-DEC9BE5F95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0F3B37C2-B6AE-453E-8598-1C43362BF03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2C6B0306-B2FD-42DA-B40C-5FAEE33877DE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0B80C3-4162-4470-BC32-A7B0BC80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A04A7-16CF-494E-9644-41AE456F28DA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ECE936A3-B786-46A2-8A7E-429F2693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99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764654B0-6293-4969-8F6F-805375B673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AD8D685-E4EB-4C1B-83C6-2E6B4FDD2E9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A2FD871-82C5-49BD-9D80-2462590E8846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EA99C8AB-149A-4240-AA1B-7EB99FC21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12ED0-3CD2-4937-9DDE-75DA6B3134E6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41662879-B236-4F7D-8A28-9181375F3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081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61FABBAF-2EA7-4910-B522-5D2FE4ABFB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FF0A2E96-18A8-492F-AD3B-1993386895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1768F0B1-BABB-4820-9206-F338140A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591F0-E353-49C7-B347-C46577A409A2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FEC3DB9C-41F9-4D49-B187-2EE47EC5E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734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6B1792A8-5F74-4619-9F91-A011846788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1902A3B9-D47B-40BE-89E1-B6916FA9AFD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D685B0B-85DF-438F-A789-FA741F85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6C9C4-2B6C-4B89-BF64-233D1D6A578E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02E3411-847E-4C59-875D-10B73310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653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2069D74-2503-4578-8BE9-5964ADE979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F9DD4BB-8CC1-4443-8BB2-9B901A9122B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BB0FB9E9-0F0B-4B3E-980F-5243736EA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C20BF-5EBB-4CB0-8F2C-0646EFEF0E3D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3B40D9E5-3E9D-4303-B6C1-D65395D8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336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D2FEA88A-87B0-4DD1-868C-B41B50EDAF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DD02D2F-2D2E-4FCC-A9DD-0A0DCF5409C0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0D2BF4-4781-48D7-B66C-98FB8367E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ECCD8-F2C8-4521-B8B6-4E3F0FA3AFDF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4B41AF2-7BC3-4239-A0C3-95B02516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990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6BF35BD-5ABC-4E05-B9E3-03DEEB65F5B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29EBCF2-7F30-49AA-9A1C-31F5E974F8D6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30DDC4B-E081-42E5-8BEA-61E9A11C5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C9B4-01E3-483F-B8B3-90F2A5FA3D1C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10E0260-E742-4DE0-AF42-CF3E8F5D0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421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DCC6A7-4970-43F5-9CFA-9E641192751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4992891-69EE-41C2-B79E-2B24BF7C80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8349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07/04/2022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8840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07/04/2022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210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883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07/04/2022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9611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07/04/2022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6501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514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07/04/2022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07597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07/04/2022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877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07/04/2022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54658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7612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07/04/2022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500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>
            <a:extLst>
              <a:ext uri="{FF2B5EF4-FFF2-40B4-BE49-F238E27FC236}">
                <a16:creationId xmlns:a16="http://schemas.microsoft.com/office/drawing/2014/main" id="{49CD0E5B-FFC7-4955-BBF7-35C51B95A4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6147" name="Espace réservé du texte 2">
            <a:extLst>
              <a:ext uri="{FF2B5EF4-FFF2-40B4-BE49-F238E27FC236}">
                <a16:creationId xmlns:a16="http://schemas.microsoft.com/office/drawing/2014/main" id="{A2DE3925-F368-4F40-B4C7-8170348158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1C411E-DF88-48FB-9DA7-9449F4D65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8A63D8D-1405-46FD-B65C-03B6A0C9D22C}" type="datetime1">
              <a:rPr lang="fr-FR" altLang="fr-FR"/>
              <a:pPr>
                <a:defRPr/>
              </a:pPr>
              <a:t>07/04/2022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751DAC-E0E4-45BC-A239-41ADA5935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98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07/04/2022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2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heconversation.com/nucleaire-en-france-un-peu-beaucoup-passionnement-a-la-folie-175000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calameo.com/read/00001585626468339f5e9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E5t-Education        		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 (Université Paris-Dauphine)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7 avril 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043608" y="3429000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enjeux climat-énergie </a:t>
            </a:r>
          </a:p>
          <a:p>
            <a:pPr algn="ctr">
              <a:spcAft>
                <a:spcPts val="120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du prochain quinquennat !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ED40CE-D74D-4D9E-9808-0C4FC59B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804" y="989563"/>
            <a:ext cx="3528392" cy="24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AFB933A-1C87-44D4-8902-3BB8A6CCA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BB25AF-31D1-4286-AD70-1328E685DED8}"/>
              </a:ext>
            </a:extLst>
          </p:cNvPr>
          <p:cNvSpPr txBox="1"/>
          <p:nvPr/>
        </p:nvSpPr>
        <p:spPr>
          <a:xfrm>
            <a:off x="3002228" y="260648"/>
            <a:ext cx="3550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Plan de la présentation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8CFCEE-6B20-48F7-9D57-EC714E2F8E2D}"/>
              </a:ext>
            </a:extLst>
          </p:cNvPr>
          <p:cNvSpPr txBox="1"/>
          <p:nvPr/>
        </p:nvSpPr>
        <p:spPr>
          <a:xfrm>
            <a:off x="899592" y="2132856"/>
            <a:ext cx="742062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Mettre le pays sur la trajectoire du « Fit for 55 »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4 questions qui fâchent :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La fiscalité carbone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Le nucléaire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L’agroécologie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b="1" dirty="0"/>
              <a:t>L’occupation de l’espace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7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0DEFEE4-5BB8-49B6-9CF1-BB5F37CC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C0622-A778-4644-8BED-9B08E24500CA}"/>
              </a:ext>
            </a:extLst>
          </p:cNvPr>
          <p:cNvSpPr/>
          <p:nvPr/>
        </p:nvSpPr>
        <p:spPr>
          <a:xfrm>
            <a:off x="467544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neutralité climat au sens du GIEC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6A84-D8C0-4067-8788-1EC5CB2BFC8A}"/>
              </a:ext>
            </a:extLst>
          </p:cNvPr>
          <p:cNvSpPr/>
          <p:nvPr/>
        </p:nvSpPr>
        <p:spPr>
          <a:xfrm>
            <a:off x="539552" y="764704"/>
            <a:ext cx="828092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Arial" charset="0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C554E6-DBA9-4641-A960-0ADDC3CD3E82}"/>
              </a:ext>
            </a:extLst>
          </p:cNvPr>
          <p:cNvSpPr/>
          <p:nvPr/>
        </p:nvSpPr>
        <p:spPr>
          <a:xfrm>
            <a:off x="179512" y="1154041"/>
            <a:ext cx="8856984" cy="84638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C’est le stock gaz à effet de serre qui réchauffe la planète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Neutralité climat = stabilisation du stock de GES</a:t>
            </a:r>
            <a:endParaRPr kumimoji="0" lang="en-US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8080813-EDA4-4FF2-8B3E-B1DD64E15233}"/>
              </a:ext>
            </a:extLst>
          </p:cNvPr>
          <p:cNvCxnSpPr>
            <a:cxnSpLocks/>
          </p:cNvCxnSpPr>
          <p:nvPr/>
        </p:nvCxnSpPr>
        <p:spPr>
          <a:xfrm>
            <a:off x="4998392" y="2117954"/>
            <a:ext cx="1853659" cy="1260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017BD46-642C-424C-802B-E105D829E122}"/>
              </a:ext>
            </a:extLst>
          </p:cNvPr>
          <p:cNvCxnSpPr>
            <a:cxnSpLocks/>
          </p:cNvCxnSpPr>
          <p:nvPr/>
        </p:nvCxnSpPr>
        <p:spPr>
          <a:xfrm flipH="1">
            <a:off x="2427551" y="2068957"/>
            <a:ext cx="1800200" cy="1330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E6146239-A526-4542-ACAD-40382221445D}"/>
              </a:ext>
            </a:extLst>
          </p:cNvPr>
          <p:cNvSpPr txBox="1"/>
          <p:nvPr/>
        </p:nvSpPr>
        <p:spPr>
          <a:xfrm flipH="1">
            <a:off x="683568" y="3429000"/>
            <a:ext cx="3001476" cy="2246769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2°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 : 25-27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2070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FC0AD-9ED1-4637-BC8D-88CE0EC35FD3}"/>
              </a:ext>
            </a:extLst>
          </p:cNvPr>
          <p:cNvSpPr/>
          <p:nvPr/>
        </p:nvSpPr>
        <p:spPr>
          <a:xfrm>
            <a:off x="5257260" y="3468076"/>
            <a:ext cx="3189582" cy="2246769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Cible de 1,5°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Budget carbone résiduel: 8-10 ans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Neutralité climatique 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2050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5776C7-12BE-4635-AFBD-3173209DB850}"/>
              </a:ext>
            </a:extLst>
          </p:cNvPr>
          <p:cNvSpPr txBox="1"/>
          <p:nvPr/>
        </p:nvSpPr>
        <p:spPr>
          <a:xfrm>
            <a:off x="683569" y="6356354"/>
            <a:ext cx="746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IPCC (2018 and 2021)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8F9AFD0-EEDD-4B88-AD8C-A6455344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92" y="1993021"/>
            <a:ext cx="812800" cy="163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0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400" dirty="0">
                <a:latin typeface="Arial Nova" panose="020B0504020202020204" pitchFamily="34" charset="0"/>
              </a:rPr>
              <a:t>Les deux jambes de la neutralité climatique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F8CA30-2F99-4206-8A44-7BB10902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Agriculture &amp; Forêts :  de 20 à 25 % des émissions de GES.</a:t>
            </a:r>
          </a:p>
          <a:p>
            <a:r>
              <a:rPr lang="fr-FR" b="1" dirty="0">
                <a:latin typeface="+mj-lt"/>
              </a:rPr>
              <a:t>Préservation des puits de carbone (plantes, sols, océans)</a:t>
            </a:r>
          </a:p>
          <a:p>
            <a:r>
              <a:rPr lang="fr-FR" b="1" dirty="0">
                <a:latin typeface="+mj-lt"/>
              </a:rPr>
              <a:t>Lien climat – biodiversité. </a:t>
            </a:r>
            <a:r>
              <a:rPr lang="fr-FR" b="1" dirty="0">
                <a:solidFill>
                  <a:srgbClr val="FF0000"/>
                </a:solidFill>
                <a:latin typeface="+mj-lt"/>
              </a:rPr>
              <a:t>Bioéconomie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1738838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cap="all" dirty="0">
                <a:solidFill>
                  <a:srgbClr val="002060"/>
                </a:solidFill>
              </a:rPr>
              <a:t>é</a:t>
            </a:r>
            <a:r>
              <a:rPr lang="fr-FR" sz="2000" b="1" dirty="0">
                <a:solidFill>
                  <a:srgbClr val="002060"/>
                </a:solidFill>
              </a:rPr>
              <a:t>nergétique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158236" y="5133234"/>
            <a:ext cx="2133217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Transition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Agroécologique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313207" y="4544958"/>
            <a:ext cx="1944241" cy="12961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30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+mj-lt"/>
              </a:rPr>
              <a:t>Charbon, pétrole, gaz :  70 % des émissions mondiales de GES  </a:t>
            </a:r>
          </a:p>
          <a:p>
            <a:r>
              <a:rPr lang="fr-FR" b="1" dirty="0">
                <a:latin typeface="+mj-lt"/>
              </a:rPr>
              <a:t>La bascule vers les énergies renouvelables ; le désinvestissement des énergies fossiles ; la sobriété. </a:t>
            </a:r>
            <a:r>
              <a:rPr lang="fr-FR" b="1" dirty="0">
                <a:solidFill>
                  <a:srgbClr val="FF0000"/>
                </a:solidFill>
                <a:latin typeface="+mj-lt"/>
              </a:rPr>
              <a:t>Economie de rationnement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126729-56BB-4DE4-97D4-BA4E1557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6983" y="1795033"/>
            <a:ext cx="2031224" cy="12868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155" y="4544959"/>
            <a:ext cx="1968051" cy="12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DA047FD-4F37-4126-B8A2-2BAAF5DE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3F5C97-4702-44DF-8F19-FFAB6B50A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" y="980728"/>
            <a:ext cx="9131351" cy="53682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72FB58-93ED-4375-808A-9CBE79B48612}"/>
              </a:ext>
            </a:extLst>
          </p:cNvPr>
          <p:cNvSpPr txBox="1"/>
          <p:nvPr/>
        </p:nvSpPr>
        <p:spPr>
          <a:xfrm>
            <a:off x="661881" y="394661"/>
            <a:ext cx="7807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France : L’alignement sur l’objectif de -55% en 2030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reste à faire 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5DB511-37F8-40D7-9F89-11C62E3AF135}"/>
              </a:ext>
            </a:extLst>
          </p:cNvPr>
          <p:cNvSpPr txBox="1"/>
          <p:nvPr/>
        </p:nvSpPr>
        <p:spPr>
          <a:xfrm>
            <a:off x="251520" y="6413702"/>
            <a:ext cx="595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SNBC = « Stratégie Nationale Bas Carbone »</a:t>
            </a:r>
          </a:p>
        </p:txBody>
      </p:sp>
    </p:spTree>
    <p:extLst>
      <p:ext uri="{BB962C8B-B14F-4D97-AF65-F5344CB8AC3E}">
        <p14:creationId xmlns:p14="http://schemas.microsoft.com/office/powerpoint/2010/main" val="39308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C066E5-C3BF-43B5-BEF0-949BB8A9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90B0FE-C9F1-418D-BEB5-D4B4DBECBF62}"/>
              </a:ext>
            </a:extLst>
          </p:cNvPr>
          <p:cNvSpPr txBox="1"/>
          <p:nvPr/>
        </p:nvSpPr>
        <p:spPr>
          <a:xfrm>
            <a:off x="34782" y="36568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Transition énergétique</a:t>
            </a: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l’</a:t>
            </a: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arme du</a:t>
            </a: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prix du </a:t>
            </a:r>
            <a:r>
              <a:rPr lang="fr-FR" altLang="fr-FR" sz="2400" b="1" kern="0" dirty="0">
                <a:solidFill>
                  <a:srgbClr val="4F81BD">
                    <a:lumMod val="75000"/>
                  </a:srgbClr>
                </a:solidFill>
                <a:latin typeface="Arial"/>
              </a:rPr>
              <a:t>CO</a:t>
            </a:r>
            <a:r>
              <a:rPr lang="fr-FR" altLang="fr-FR" sz="2400" b="1" kern="0" baseline="-25000" dirty="0">
                <a:solidFill>
                  <a:srgbClr val="4F81BD">
                    <a:lumMod val="75000"/>
                  </a:srgbClr>
                </a:solidFill>
                <a:latin typeface="Arial"/>
              </a:rPr>
              <a:t>2</a:t>
            </a:r>
            <a:endParaRPr kumimoji="0" lang="fr-FR" altLang="fr-FR" sz="2400" b="1" i="0" u="none" strike="noStrike" kern="0" cap="none" spc="0" normalizeH="0" baseline="-2500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49891E-8B26-45E4-A637-21132FB52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" y="1700808"/>
            <a:ext cx="3186750" cy="3024336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6F59A00-6CAB-4DD6-BA22-06794E7CBC0C}"/>
              </a:ext>
            </a:extLst>
          </p:cNvPr>
          <p:cNvSpPr txBox="1"/>
          <p:nvPr/>
        </p:nvSpPr>
        <p:spPr>
          <a:xfrm>
            <a:off x="-46654" y="978424"/>
            <a:ext cx="364061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France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L’enterrement de</a:t>
            </a: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la taxe carbone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71787E-118F-40EC-9C6E-6E38453446F0}"/>
              </a:ext>
            </a:extLst>
          </p:cNvPr>
          <p:cNvSpPr txBox="1"/>
          <p:nvPr/>
        </p:nvSpPr>
        <p:spPr>
          <a:xfrm>
            <a:off x="-43553" y="4756833"/>
            <a:ext cx="50126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Dessin de Greg Perry sur la taxe carbone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au ….Québec !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AC3F879-97DB-4FDD-9418-A554A9CAC0B1}"/>
              </a:ext>
            </a:extLst>
          </p:cNvPr>
          <p:cNvSpPr txBox="1"/>
          <p:nvPr/>
        </p:nvSpPr>
        <p:spPr>
          <a:xfrm>
            <a:off x="3685959" y="2114395"/>
            <a:ext cx="44165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Union Européenne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Renforcement du système des quotas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Ajustement aux frontières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7FF76-4542-48E3-BAB7-9182012B4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998" y="3068960"/>
            <a:ext cx="5398659" cy="3728969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856397-6159-41B6-B26D-A33ABF59B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2" y="5551819"/>
            <a:ext cx="2926952" cy="12696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011591-AF9E-4DDF-A802-1E157B5DB018}"/>
              </a:ext>
            </a:extLst>
          </p:cNvPr>
          <p:cNvSpPr txBox="1"/>
          <p:nvPr/>
        </p:nvSpPr>
        <p:spPr>
          <a:xfrm>
            <a:off x="-108778" y="5218498"/>
            <a:ext cx="330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La compensation carbone ?</a:t>
            </a:r>
          </a:p>
        </p:txBody>
      </p:sp>
    </p:spTree>
    <p:extLst>
      <p:ext uri="{BB962C8B-B14F-4D97-AF65-F5344CB8AC3E}">
        <p14:creationId xmlns:p14="http://schemas.microsoft.com/office/powerpoint/2010/main" val="28983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4F4CB01-23C4-49E2-A35D-B4F4D626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F46CBF-299B-4759-89ED-E6D48E4A7DAD}"/>
              </a:ext>
            </a:extLst>
          </p:cNvPr>
          <p:cNvSpPr txBox="1"/>
          <p:nvPr/>
        </p:nvSpPr>
        <p:spPr>
          <a:xfrm>
            <a:off x="323528" y="171027"/>
            <a:ext cx="7734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 nucléaire : « un peu, beaucoup, passionnément, </a:t>
            </a:r>
          </a:p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à la folie,… » (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voir article :  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The Conversation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725381-BAE6-4A48-BCB7-4ED4DFA26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232248"/>
            <a:ext cx="7004783" cy="45811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35ED9AE-14D8-4900-B4B1-B7225FFA7602}"/>
              </a:ext>
            </a:extLst>
          </p:cNvPr>
          <p:cNvSpPr txBox="1"/>
          <p:nvPr/>
        </p:nvSpPr>
        <p:spPr>
          <a:xfrm>
            <a:off x="539552" y="1442130"/>
            <a:ext cx="814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Du fait des indécisions passées, « l’effet falaise » arrive à grande vitesse</a:t>
            </a:r>
          </a:p>
        </p:txBody>
      </p:sp>
    </p:spTree>
    <p:extLst>
      <p:ext uri="{BB962C8B-B14F-4D97-AF65-F5344CB8AC3E}">
        <p14:creationId xmlns:p14="http://schemas.microsoft.com/office/powerpoint/2010/main" val="189057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Image 3">
            <a:extLst>
              <a:ext uri="{FF2B5EF4-FFF2-40B4-BE49-F238E27FC236}">
                <a16:creationId xmlns:a16="http://schemas.microsoft.com/office/drawing/2014/main" id="{FA7A6EE1-C365-4455-A0B1-ABE3D38AB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" y="1085850"/>
            <a:ext cx="3447977" cy="36501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6FCF2C-445B-4EE5-AD92-6482E1665269}"/>
              </a:ext>
            </a:extLst>
          </p:cNvPr>
          <p:cNvSpPr txBox="1"/>
          <p:nvPr/>
        </p:nvSpPr>
        <p:spPr>
          <a:xfrm>
            <a:off x="899592" y="150296"/>
            <a:ext cx="773961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transformation agroécologique : Réinvesti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</a:rPr>
              <a:t>r dans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diversité du vivant (Plu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</a:rPr>
              <a:t>s compliqué !)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B972C6-1FF4-4BED-97FE-BDFFC26AEC71}"/>
              </a:ext>
            </a:extLst>
          </p:cNvPr>
          <p:cNvSpPr txBox="1"/>
          <p:nvPr/>
        </p:nvSpPr>
        <p:spPr>
          <a:xfrm>
            <a:off x="107505" y="4736029"/>
            <a:ext cx="3236784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Réforme PAC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L’enjeu des paiements pour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services environnementaux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Ajustement aux frontières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 cas de l’alimentation du bétail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723AF3-340F-4891-B5A2-7F95299BAAFA}"/>
              </a:ext>
            </a:extLst>
          </p:cNvPr>
          <p:cNvSpPr txBox="1"/>
          <p:nvPr/>
        </p:nvSpPr>
        <p:spPr>
          <a:xfrm flipH="1">
            <a:off x="4868391" y="2019613"/>
            <a:ext cx="39972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Modèles économiques territoriaux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Agroécologie et filières locales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Agroécologie et réduction des émissions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2847D0-8DCA-4E53-BAEC-991B8A718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764354"/>
            <a:ext cx="3952875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01C4B96-8260-4D88-9100-9E8B20EB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B48A16-4D52-4CB2-8298-1E74AD45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1" y="1412776"/>
            <a:ext cx="8944995" cy="5031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81FA1C-7181-45B7-96E8-8D9B9BAB6CE9}"/>
              </a:ext>
            </a:extLst>
          </p:cNvPr>
          <p:cNvSpPr txBox="1"/>
          <p:nvPr/>
        </p:nvSpPr>
        <p:spPr>
          <a:xfrm>
            <a:off x="1403648" y="110340"/>
            <a:ext cx="6712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L’occupation de l’espace : </a:t>
            </a:r>
          </a:p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l’objectif ZAN (« zéro artificialisation nette »)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8FAE1B-B2FA-4E31-B803-83A46FF93228}"/>
              </a:ext>
            </a:extLst>
          </p:cNvPr>
          <p:cNvSpPr txBox="1"/>
          <p:nvPr/>
        </p:nvSpPr>
        <p:spPr>
          <a:xfrm flipH="1">
            <a:off x="179512" y="6505527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CEREMA</a:t>
            </a:r>
          </a:p>
        </p:txBody>
      </p:sp>
    </p:spTree>
    <p:extLst>
      <p:ext uri="{BB962C8B-B14F-4D97-AF65-F5344CB8AC3E}">
        <p14:creationId xmlns:p14="http://schemas.microsoft.com/office/powerpoint/2010/main" val="182947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323528" y="2206556"/>
            <a:ext cx="3528392" cy="1200329"/>
          </a:xfrm>
          <a:prstGeom prst="rect">
            <a:avLst/>
          </a:prstGeom>
          <a:noFill/>
          <a:ln w="19050">
            <a:noFill/>
          </a:ln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485" y="5801709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076056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988" y="136521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3A1F7A-67D9-4AD7-BB15-7DA5A52F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BC9BA2-FC90-4D6B-9129-41F42B979F5B}"/>
              </a:ext>
            </a:extLst>
          </p:cNvPr>
          <p:cNvSpPr txBox="1"/>
          <p:nvPr/>
        </p:nvSpPr>
        <p:spPr>
          <a:xfrm>
            <a:off x="971600" y="2780928"/>
            <a:ext cx="7344816" cy="107721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Annexes : pour s’y retrouver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F81BD">
                    <a:lumMod val="75000"/>
                  </a:srgbClr>
                </a:solidFill>
              </a:rPr>
              <a:t>dans les questions climatiques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fr-FR" sz="2000" b="1" dirty="0">
                <a:solidFill>
                  <a:srgbClr val="4F81BD">
                    <a:lumMod val="75000"/>
                  </a:srgbClr>
                </a:solidFill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0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0B165D-A896-4DDC-9694-D8DA2E3E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3981FB-FF96-47B8-B94D-2F9F805C3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3" y="754141"/>
            <a:ext cx="8352421" cy="55141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2B6B65B-5409-4E31-BBF5-7EF8F32B555A}"/>
              </a:ext>
            </a:extLst>
          </p:cNvPr>
          <p:cNvSpPr txBox="1"/>
          <p:nvPr/>
        </p:nvSpPr>
        <p:spPr>
          <a:xfrm>
            <a:off x="863588" y="13806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A paraître (mai 2022)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03C0E4-7901-4E7D-A6C3-BB49C58E074D}"/>
              </a:ext>
            </a:extLst>
          </p:cNvPr>
          <p:cNvSpPr txBox="1"/>
          <p:nvPr/>
        </p:nvSpPr>
        <p:spPr>
          <a:xfrm flipH="1">
            <a:off x="3059832" y="6380132"/>
            <a:ext cx="441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hlinkClick r:id="rId3"/>
              </a:rPr>
              <a:t>Feuilleter</a:t>
            </a:r>
            <a:r>
              <a:rPr lang="fr-FR" dirty="0"/>
              <a:t> les premières pages</a:t>
            </a:r>
          </a:p>
        </p:txBody>
      </p:sp>
    </p:spTree>
    <p:extLst>
      <p:ext uri="{BB962C8B-B14F-4D97-AF65-F5344CB8AC3E}">
        <p14:creationId xmlns:p14="http://schemas.microsoft.com/office/powerpoint/2010/main" val="8290024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407</Words>
  <Application>Microsoft Office PowerPoint</Application>
  <PresentationFormat>Affichage à l'écran (4:3)</PresentationFormat>
  <Paragraphs>91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Arial Narrow</vt:lpstr>
      <vt:lpstr>Arial Nova</vt:lpstr>
      <vt:lpstr>Calibri</vt:lpstr>
      <vt:lpstr>Cambria</vt:lpstr>
      <vt:lpstr>Wingdings</vt:lpstr>
      <vt:lpstr>Thème Office</vt:lpstr>
      <vt:lpstr>5_Thème Office</vt:lpstr>
      <vt:lpstr>1_Thème Office</vt:lpstr>
      <vt:lpstr>Présentation PowerPoint</vt:lpstr>
      <vt:lpstr>Présentation PowerPoint</vt:lpstr>
      <vt:lpstr>Présentation PowerPoint</vt:lpstr>
      <vt:lpstr>Les deux jambes de la neutralité climatique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1754</cp:revision>
  <cp:lastPrinted>2022-04-07T09:13:31Z</cp:lastPrinted>
  <dcterms:created xsi:type="dcterms:W3CDTF">2011-05-03T07:33:17Z</dcterms:created>
  <dcterms:modified xsi:type="dcterms:W3CDTF">2022-04-07T09:18:22Z</dcterms:modified>
</cp:coreProperties>
</file>