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66" r:id="rId2"/>
    <p:sldId id="461" r:id="rId3"/>
    <p:sldId id="615" r:id="rId4"/>
    <p:sldId id="601" r:id="rId5"/>
    <p:sldId id="619" r:id="rId6"/>
    <p:sldId id="621" r:id="rId7"/>
    <p:sldId id="620" r:id="rId8"/>
    <p:sldId id="618" r:id="rId9"/>
    <p:sldId id="617" r:id="rId10"/>
    <p:sldId id="622" r:id="rId11"/>
    <p:sldId id="593" r:id="rId12"/>
    <p:sldId id="623" r:id="rId13"/>
    <p:sldId id="614" r:id="rId14"/>
    <p:sldId id="313" r:id="rId15"/>
    <p:sldId id="588" r:id="rId16"/>
    <p:sldId id="616" r:id="rId17"/>
    <p:sldId id="360" r:id="rId18"/>
    <p:sldId id="536" r:id="rId19"/>
    <p:sldId id="583" r:id="rId20"/>
  </p:sldIdLst>
  <p:sldSz cx="9144000" cy="6858000" type="screen4x3"/>
  <p:notesSz cx="9942513" cy="68103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5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91098D-A52B-43FB-87A8-2B6D87FCDBFF}" v="7" dt="2022-09-20T15:18:01.506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7382" autoAdjust="0"/>
  </p:normalViewPr>
  <p:slideViewPr>
    <p:cSldViewPr>
      <p:cViewPr varScale="1">
        <p:scale>
          <a:sx n="78" d="100"/>
          <a:sy n="78" d="100"/>
        </p:scale>
        <p:origin x="17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45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D191098D-A52B-43FB-87A8-2B6D87FCDBFF}"/>
    <pc:docChg chg="custSel addSld delSld modSld sldOrd">
      <pc:chgData name="CHRISTIAN DE PERTHUIS" userId="05f1a2f1f3e449b3" providerId="LiveId" clId="{D191098D-A52B-43FB-87A8-2B6D87FCDBFF}" dt="2022-09-20T15:19:40.980" v="692" actId="1076"/>
      <pc:docMkLst>
        <pc:docMk/>
      </pc:docMkLst>
      <pc:sldChg chg="modSp mod">
        <pc:chgData name="CHRISTIAN DE PERTHUIS" userId="05f1a2f1f3e449b3" providerId="LiveId" clId="{D191098D-A52B-43FB-87A8-2B6D87FCDBFF}" dt="2022-09-20T13:46:27.634" v="251" actId="20577"/>
        <pc:sldMkLst>
          <pc:docMk/>
          <pc:sldMk cId="0" sldId="461"/>
        </pc:sldMkLst>
        <pc:spChg chg="mod">
          <ac:chgData name="CHRISTIAN DE PERTHUIS" userId="05f1a2f1f3e449b3" providerId="LiveId" clId="{D191098D-A52B-43FB-87A8-2B6D87FCDBFF}" dt="2022-09-20T13:46:27.634" v="251" actId="20577"/>
          <ac:spMkLst>
            <pc:docMk/>
            <pc:sldMk cId="0" sldId="461"/>
            <ac:spMk id="19460" creationId="{151A750B-7CE0-461A-8A13-C13C4C91939E}"/>
          </ac:spMkLst>
        </pc:spChg>
      </pc:sldChg>
      <pc:sldChg chg="delSp modSp mod">
        <pc:chgData name="CHRISTIAN DE PERTHUIS" userId="05f1a2f1f3e449b3" providerId="LiveId" clId="{D191098D-A52B-43FB-87A8-2B6D87FCDBFF}" dt="2022-09-20T14:00:35.322" v="439" actId="14100"/>
        <pc:sldMkLst>
          <pc:docMk/>
          <pc:sldMk cId="1784872794" sldId="566"/>
        </pc:sldMkLst>
        <pc:spChg chg="mod">
          <ac:chgData name="CHRISTIAN DE PERTHUIS" userId="05f1a2f1f3e449b3" providerId="LiveId" clId="{D191098D-A52B-43FB-87A8-2B6D87FCDBFF}" dt="2022-09-20T13:48:14.931" v="364" actId="1076"/>
          <ac:spMkLst>
            <pc:docMk/>
            <pc:sldMk cId="1784872794" sldId="566"/>
            <ac:spMk id="5" creationId="{C0507B45-E580-405E-A795-14AC3A17B273}"/>
          </ac:spMkLst>
        </pc:spChg>
        <pc:spChg chg="mod">
          <ac:chgData name="CHRISTIAN DE PERTHUIS" userId="05f1a2f1f3e449b3" providerId="LiveId" clId="{D191098D-A52B-43FB-87A8-2B6D87FCDBFF}" dt="2022-09-20T13:48:24.002" v="368" actId="20577"/>
          <ac:spMkLst>
            <pc:docMk/>
            <pc:sldMk cId="1784872794" sldId="566"/>
            <ac:spMk id="6" creationId="{C2853199-8F82-4A6E-834D-5B180D4D0038}"/>
          </ac:spMkLst>
        </pc:spChg>
        <pc:picChg chg="del">
          <ac:chgData name="CHRISTIAN DE PERTHUIS" userId="05f1a2f1f3e449b3" providerId="LiveId" clId="{D191098D-A52B-43FB-87A8-2B6D87FCDBFF}" dt="2022-09-20T13:46:35.284" v="252" actId="478"/>
          <ac:picMkLst>
            <pc:docMk/>
            <pc:sldMk cId="1784872794" sldId="566"/>
            <ac:picMk id="7" creationId="{0D35615B-610E-432B-86B6-FEBA7BF6F9D0}"/>
          </ac:picMkLst>
        </pc:picChg>
        <pc:picChg chg="mod">
          <ac:chgData name="CHRISTIAN DE PERTHUIS" userId="05f1a2f1f3e449b3" providerId="LiveId" clId="{D191098D-A52B-43FB-87A8-2B6D87FCDBFF}" dt="2022-09-20T14:00:35.322" v="439" actId="14100"/>
          <ac:picMkLst>
            <pc:docMk/>
            <pc:sldMk cId="1784872794" sldId="566"/>
            <ac:picMk id="9" creationId="{6FADD760-1C29-4B40-8602-D5FE652F5F13}"/>
          </ac:picMkLst>
        </pc:picChg>
      </pc:sldChg>
      <pc:sldChg chg="del">
        <pc:chgData name="CHRISTIAN DE PERTHUIS" userId="05f1a2f1f3e449b3" providerId="LiveId" clId="{D191098D-A52B-43FB-87A8-2B6D87FCDBFF}" dt="2022-09-20T14:48:18.486" v="450" actId="47"/>
        <pc:sldMkLst>
          <pc:docMk/>
          <pc:sldMk cId="3413858780" sldId="602"/>
        </pc:sldMkLst>
      </pc:sldChg>
      <pc:sldChg chg="modSp mod">
        <pc:chgData name="CHRISTIAN DE PERTHUIS" userId="05f1a2f1f3e449b3" providerId="LiveId" clId="{D191098D-A52B-43FB-87A8-2B6D87FCDBFF}" dt="2022-09-20T13:59:16.301" v="437" actId="20577"/>
        <pc:sldMkLst>
          <pc:docMk/>
          <pc:sldMk cId="1897469615" sldId="615"/>
        </pc:sldMkLst>
        <pc:spChg chg="mod">
          <ac:chgData name="CHRISTIAN DE PERTHUIS" userId="05f1a2f1f3e449b3" providerId="LiveId" clId="{D191098D-A52B-43FB-87A8-2B6D87FCDBFF}" dt="2022-09-20T13:59:16.301" v="437" actId="20577"/>
          <ac:spMkLst>
            <pc:docMk/>
            <pc:sldMk cId="1897469615" sldId="615"/>
            <ac:spMk id="19460" creationId="{151A750B-7CE0-461A-8A13-C13C4C91939E}"/>
          </ac:spMkLst>
        </pc:spChg>
      </pc:sldChg>
      <pc:sldChg chg="modSp mod">
        <pc:chgData name="CHRISTIAN DE PERTHUIS" userId="05f1a2f1f3e449b3" providerId="LiveId" clId="{D191098D-A52B-43FB-87A8-2B6D87FCDBFF}" dt="2022-09-20T14:37:05.543" v="449" actId="1076"/>
        <pc:sldMkLst>
          <pc:docMk/>
          <pc:sldMk cId="867612066" sldId="616"/>
        </pc:sldMkLst>
        <pc:spChg chg="mod">
          <ac:chgData name="CHRISTIAN DE PERTHUIS" userId="05f1a2f1f3e449b3" providerId="LiveId" clId="{D191098D-A52B-43FB-87A8-2B6D87FCDBFF}" dt="2022-09-20T14:37:05.543" v="449" actId="1076"/>
          <ac:spMkLst>
            <pc:docMk/>
            <pc:sldMk cId="867612066" sldId="616"/>
            <ac:spMk id="7" creationId="{E35C3F11-D0CE-44FB-BAB1-271D746F3CF4}"/>
          </ac:spMkLst>
        </pc:spChg>
        <pc:spChg chg="mod">
          <ac:chgData name="CHRISTIAN DE PERTHUIS" userId="05f1a2f1f3e449b3" providerId="LiveId" clId="{D191098D-A52B-43FB-87A8-2B6D87FCDBFF}" dt="2022-09-20T14:36:55.772" v="447" actId="1076"/>
          <ac:spMkLst>
            <pc:docMk/>
            <pc:sldMk cId="867612066" sldId="616"/>
            <ac:spMk id="8" creationId="{AE012AD9-AD2C-4CB2-92C7-39CD79D44DA1}"/>
          </ac:spMkLst>
        </pc:spChg>
        <pc:picChg chg="mod">
          <ac:chgData name="CHRISTIAN DE PERTHUIS" userId="05f1a2f1f3e449b3" providerId="LiveId" clId="{D191098D-A52B-43FB-87A8-2B6D87FCDBFF}" dt="2022-09-20T14:36:33.053" v="442" actId="14100"/>
          <ac:picMkLst>
            <pc:docMk/>
            <pc:sldMk cId="867612066" sldId="616"/>
            <ac:picMk id="5" creationId="{32D13D9E-3CAE-48E3-A5B2-915B83B08A54}"/>
          </ac:picMkLst>
        </pc:picChg>
        <pc:picChg chg="mod">
          <ac:chgData name="CHRISTIAN DE PERTHUIS" userId="05f1a2f1f3e449b3" providerId="LiveId" clId="{D191098D-A52B-43FB-87A8-2B6D87FCDBFF}" dt="2022-09-20T14:37:01.910" v="448" actId="1076"/>
          <ac:picMkLst>
            <pc:docMk/>
            <pc:sldMk cId="867612066" sldId="616"/>
            <ac:picMk id="6" creationId="{AEF668C1-F947-4F79-AD88-13F931426AEE}"/>
          </ac:picMkLst>
        </pc:picChg>
      </pc:sldChg>
      <pc:sldChg chg="modSp">
        <pc:chgData name="CHRISTIAN DE PERTHUIS" userId="05f1a2f1f3e449b3" providerId="LiveId" clId="{D191098D-A52B-43FB-87A8-2B6D87FCDBFF}" dt="2022-09-20T15:03:43.052" v="451" actId="1076"/>
        <pc:sldMkLst>
          <pc:docMk/>
          <pc:sldMk cId="4172939126" sldId="618"/>
        </pc:sldMkLst>
        <pc:picChg chg="mod">
          <ac:chgData name="CHRISTIAN DE PERTHUIS" userId="05f1a2f1f3e449b3" providerId="LiveId" clId="{D191098D-A52B-43FB-87A8-2B6D87FCDBFF}" dt="2022-09-20T15:03:43.052" v="451" actId="1076"/>
          <ac:picMkLst>
            <pc:docMk/>
            <pc:sldMk cId="4172939126" sldId="618"/>
            <ac:picMk id="5122" creationId="{0DAFCAD1-2259-47DB-B3CD-83BA15C2ECC4}"/>
          </ac:picMkLst>
        </pc:picChg>
      </pc:sldChg>
      <pc:sldChg chg="ord">
        <pc:chgData name="CHRISTIAN DE PERTHUIS" userId="05f1a2f1f3e449b3" providerId="LiveId" clId="{D191098D-A52B-43FB-87A8-2B6D87FCDBFF}" dt="2022-09-20T13:50:05.378" v="375"/>
        <pc:sldMkLst>
          <pc:docMk/>
          <pc:sldMk cId="3527913729" sldId="620"/>
        </pc:sldMkLst>
      </pc:sldChg>
      <pc:sldChg chg="addSp delSp modSp new mod">
        <pc:chgData name="CHRISTIAN DE PERTHUIS" userId="05f1a2f1f3e449b3" providerId="LiveId" clId="{D191098D-A52B-43FB-87A8-2B6D87FCDBFF}" dt="2022-09-20T15:19:40.980" v="692" actId="1076"/>
        <pc:sldMkLst>
          <pc:docMk/>
          <pc:sldMk cId="2922917981" sldId="623"/>
        </pc:sldMkLst>
        <pc:spChg chg="del mod">
          <ac:chgData name="CHRISTIAN DE PERTHUIS" userId="05f1a2f1f3e449b3" providerId="LiveId" clId="{D191098D-A52B-43FB-87A8-2B6D87FCDBFF}" dt="2022-09-20T15:17:16.492" v="664" actId="478"/>
          <ac:spMkLst>
            <pc:docMk/>
            <pc:sldMk cId="2922917981" sldId="623"/>
            <ac:spMk id="2" creationId="{5CA00293-A2BC-8689-DF49-1BA3C2BEE957}"/>
          </ac:spMkLst>
        </pc:spChg>
        <pc:spChg chg="add mod">
          <ac:chgData name="CHRISTIAN DE PERTHUIS" userId="05f1a2f1f3e449b3" providerId="LiveId" clId="{D191098D-A52B-43FB-87A8-2B6D87FCDBFF}" dt="2022-09-20T15:14:24.964" v="620" actId="1076"/>
          <ac:spMkLst>
            <pc:docMk/>
            <pc:sldMk cId="2922917981" sldId="623"/>
            <ac:spMk id="7" creationId="{AA2878CE-1DC9-8B62-8254-5363738E8B43}"/>
          </ac:spMkLst>
        </pc:spChg>
        <pc:spChg chg="add del mod">
          <ac:chgData name="CHRISTIAN DE PERTHUIS" userId="05f1a2f1f3e449b3" providerId="LiveId" clId="{D191098D-A52B-43FB-87A8-2B6D87FCDBFF}" dt="2022-09-20T15:16:48.552" v="653"/>
          <ac:spMkLst>
            <pc:docMk/>
            <pc:sldMk cId="2922917981" sldId="623"/>
            <ac:spMk id="8" creationId="{B00DAF0C-5809-1213-8C00-FF008DF9178E}"/>
          </ac:spMkLst>
        </pc:spChg>
        <pc:spChg chg="add del mod">
          <ac:chgData name="CHRISTIAN DE PERTHUIS" userId="05f1a2f1f3e449b3" providerId="LiveId" clId="{D191098D-A52B-43FB-87A8-2B6D87FCDBFF}" dt="2022-09-20T15:16:48.553" v="655"/>
          <ac:spMkLst>
            <pc:docMk/>
            <pc:sldMk cId="2922917981" sldId="623"/>
            <ac:spMk id="9" creationId="{D13AACDE-FC3C-328C-0E31-9DC843C72056}"/>
          </ac:spMkLst>
        </pc:spChg>
        <pc:spChg chg="add del mod">
          <ac:chgData name="CHRISTIAN DE PERTHUIS" userId="05f1a2f1f3e449b3" providerId="LiveId" clId="{D191098D-A52B-43FB-87A8-2B6D87FCDBFF}" dt="2022-09-20T15:16:48.554" v="657"/>
          <ac:spMkLst>
            <pc:docMk/>
            <pc:sldMk cId="2922917981" sldId="623"/>
            <ac:spMk id="10" creationId="{082C70C5-9684-4904-FD7E-639760267842}"/>
          </ac:spMkLst>
        </pc:spChg>
        <pc:spChg chg="add mod">
          <ac:chgData name="CHRISTIAN DE PERTHUIS" userId="05f1a2f1f3e449b3" providerId="LiveId" clId="{D191098D-A52B-43FB-87A8-2B6D87FCDBFF}" dt="2022-09-20T15:17:20.396" v="665" actId="1076"/>
          <ac:spMkLst>
            <pc:docMk/>
            <pc:sldMk cId="2922917981" sldId="623"/>
            <ac:spMk id="11" creationId="{4A60B94D-A52B-F0FD-5800-D1F60581331E}"/>
          </ac:spMkLst>
        </pc:spChg>
        <pc:spChg chg="add del mod">
          <ac:chgData name="CHRISTIAN DE PERTHUIS" userId="05f1a2f1f3e449b3" providerId="LiveId" clId="{D191098D-A52B-43FB-87A8-2B6D87FCDBFF}" dt="2022-09-20T15:18:19.886" v="680" actId="478"/>
          <ac:spMkLst>
            <pc:docMk/>
            <pc:sldMk cId="2922917981" sldId="623"/>
            <ac:spMk id="12" creationId="{6BDAD6D8-B870-901E-94DD-37C2C3CF8F2A}"/>
          </ac:spMkLst>
        </pc:spChg>
        <pc:picChg chg="add del mod">
          <ac:chgData name="CHRISTIAN DE PERTHUIS" userId="05f1a2f1f3e449b3" providerId="LiveId" clId="{D191098D-A52B-43FB-87A8-2B6D87FCDBFF}" dt="2022-09-20T15:11:52.280" v="457" actId="478"/>
          <ac:picMkLst>
            <pc:docMk/>
            <pc:sldMk cId="2922917981" sldId="623"/>
            <ac:picMk id="4" creationId="{7AF54620-04F1-B31D-8E03-61BBA7A876E5}"/>
          </ac:picMkLst>
        </pc:picChg>
        <pc:picChg chg="add mod">
          <ac:chgData name="CHRISTIAN DE PERTHUIS" userId="05f1a2f1f3e449b3" providerId="LiveId" clId="{D191098D-A52B-43FB-87A8-2B6D87FCDBFF}" dt="2022-09-20T15:19:04.645" v="684" actId="14100"/>
          <ac:picMkLst>
            <pc:docMk/>
            <pc:sldMk cId="2922917981" sldId="623"/>
            <ac:picMk id="6" creationId="{E380629E-7B9B-5DDF-A85B-EEC797181CE3}"/>
          </ac:picMkLst>
        </pc:picChg>
        <pc:picChg chg="add mod">
          <ac:chgData name="CHRISTIAN DE PERTHUIS" userId="05f1a2f1f3e449b3" providerId="LiveId" clId="{D191098D-A52B-43FB-87A8-2B6D87FCDBFF}" dt="2022-09-20T15:19:40.980" v="692" actId="1076"/>
          <ac:picMkLst>
            <pc:docMk/>
            <pc:sldMk cId="2922917981" sldId="623"/>
            <ac:picMk id="14" creationId="{87D35BC7-072E-C346-F78D-903D23B6EC0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1578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20/09/2022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8363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7" tIns="45667" rIns="91327" bIns="4566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3821" y="3234586"/>
            <a:ext cx="7954899" cy="3064511"/>
          </a:xfrm>
          <a:prstGeom prst="rect">
            <a:avLst/>
          </a:prstGeom>
        </p:spPr>
        <p:txBody>
          <a:bodyPr vert="horz" lIns="91327" tIns="45667" rIns="91327" bIns="4566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20/09/2022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20/09/2022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20/09/2022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20/09/2022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20/09/2022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20/09/2022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20/09/2022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20/09/2022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20/09/2022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" TargetMode="External"/><Relationship Id="rId2" Type="http://schemas.openxmlformats.org/officeDocument/2006/relationships/hyperlink" Target="https://www.ipcc.ch/report/ar6/wg1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pcc.ch/srocc/home/" TargetMode="External"/><Relationship Id="rId4" Type="http://schemas.openxmlformats.org/officeDocument/2006/relationships/hyperlink" Target="https://www.ipcc.ch/report/srcc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Dauphine – Master EFC	                        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Christian de Perthuis	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           20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2022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619672" y="4308168"/>
            <a:ext cx="62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Climat : ce que l’on sait</a:t>
            </a:r>
          </a:p>
          <a:p>
            <a:pPr algn="ctr">
              <a:spcAft>
                <a:spcPts val="1200"/>
              </a:spcAft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ADD760-1C29-4B40-8602-D5FE652F5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844" y="1124744"/>
            <a:ext cx="4169404" cy="31939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ce que l’on sait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L’action face au réchauffement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énergétique / transition agroécologique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implications économiques</a:t>
            </a: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que nous dit le dernier rapport du GIEC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</a:t>
            </a:r>
            <a:r>
              <a:rPr lang="fr-FR" altLang="fr-FR" b="1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les autres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deux jambes de la neutralité climatique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8974696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6704BE8-D284-4C4E-A5FB-03249BB1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0C0F9C-8985-43AC-B835-96B2A65EA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" y="1154439"/>
            <a:ext cx="9108504" cy="553499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485992-D919-4522-B076-0AFFC3DF1CF1}"/>
              </a:ext>
            </a:extLst>
          </p:cNvPr>
          <p:cNvSpPr txBox="1"/>
          <p:nvPr/>
        </p:nvSpPr>
        <p:spPr>
          <a:xfrm flipH="1">
            <a:off x="17748" y="836712"/>
            <a:ext cx="5237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Ecart en °C relativement </a:t>
            </a:r>
          </a:p>
          <a:p>
            <a:r>
              <a:rPr lang="fr-FR" sz="1200" b="1" dirty="0"/>
              <a:t>à l’ère préindustrielle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CC7914-D724-4127-800C-F03E09BAEF79}"/>
              </a:ext>
            </a:extLst>
          </p:cNvPr>
          <p:cNvSpPr txBox="1"/>
          <p:nvPr/>
        </p:nvSpPr>
        <p:spPr>
          <a:xfrm flipH="1">
            <a:off x="4927505" y="5724868"/>
            <a:ext cx="377070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/>
              <a:t>Source des données : Hadley Center (HadCRUT5)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70CF68-9A7D-4268-8833-F6FA98DB449D}"/>
              </a:ext>
            </a:extLst>
          </p:cNvPr>
          <p:cNvSpPr txBox="1"/>
          <p:nvPr/>
        </p:nvSpPr>
        <p:spPr>
          <a:xfrm flipH="1">
            <a:off x="899592" y="284697"/>
            <a:ext cx="758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Température moyenne observée (1970-2020)</a:t>
            </a:r>
          </a:p>
        </p:txBody>
      </p:sp>
    </p:spTree>
    <p:extLst>
      <p:ext uri="{BB962C8B-B14F-4D97-AF65-F5344CB8AC3E}">
        <p14:creationId xmlns:p14="http://schemas.microsoft.com/office/powerpoint/2010/main" val="142059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BC7E09A-79EA-487E-81B1-5DA633EA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66350B-EFEF-4652-A781-E15FF3D7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2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6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9BE4EF8-C729-4F97-B207-5CF45CC5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28DAF2-4636-4838-AB67-4881CDE04936}"/>
              </a:ext>
            </a:extLst>
          </p:cNvPr>
          <p:cNvSpPr txBox="1"/>
          <p:nvPr/>
        </p:nvSpPr>
        <p:spPr>
          <a:xfrm flipH="1">
            <a:off x="53752" y="332656"/>
            <a:ext cx="903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Les cinq scénarios : trajectoires d’émission de CO</a:t>
            </a:r>
            <a:r>
              <a:rPr lang="fr-FR" sz="2400" b="1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DE2FE3-66AF-4232-B447-727190452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196752"/>
            <a:ext cx="7359477" cy="55445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11B14F-3DD7-4E43-B7C4-6FE11A24AB9A}"/>
              </a:ext>
            </a:extLst>
          </p:cNvPr>
          <p:cNvSpPr txBox="1"/>
          <p:nvPr/>
        </p:nvSpPr>
        <p:spPr>
          <a:xfrm>
            <a:off x="1547664" y="924525"/>
            <a:ext cx="540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Gt CO</a:t>
            </a:r>
            <a:r>
              <a:rPr lang="fr-FR" sz="1200" b="1" baseline="-25000" dirty="0"/>
              <a:t>2</a:t>
            </a:r>
            <a:r>
              <a:rPr lang="fr-FR" sz="1200" b="1" dirty="0"/>
              <a:t> (émissions nettes)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30DF29-F0EF-4458-B1CE-F4CD699BCA5C}"/>
              </a:ext>
            </a:extLst>
          </p:cNvPr>
          <p:cNvSpPr txBox="1"/>
          <p:nvPr/>
        </p:nvSpPr>
        <p:spPr>
          <a:xfrm flipH="1">
            <a:off x="88033" y="6505867"/>
            <a:ext cx="5005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Source : GIEC AR6-WG1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2E185C5-10F8-444E-A298-0BF090AF965B}"/>
              </a:ext>
            </a:extLst>
          </p:cNvPr>
          <p:cNvCxnSpPr/>
          <p:nvPr/>
        </p:nvCxnSpPr>
        <p:spPr>
          <a:xfrm flipV="1">
            <a:off x="4644008" y="1473751"/>
            <a:ext cx="0" cy="46249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83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C317A8A-E917-4A23-9966-CCF76FF2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2BDD2B-480F-431A-BA3F-2E79408A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913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F7BD0C2-097F-4F18-8F5A-FCBEC67C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6AAB33-389F-4212-A4D4-72E3B7F01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DAFCAD1-2259-47DB-B3CD-83BA15C2E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39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88F0A0F-AA40-4B5F-BFF7-3017FAD8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38095B-F023-4A60-962C-999B13EB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80629"/>
            <a:ext cx="9036496" cy="6777372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E551EC0-9951-4FDE-BBAF-5DA60A876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37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B1E2981-BB4A-451A-AB68-9770BA63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506BBB-2EE2-4D54-9C4C-C1536A4AF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" y="136521"/>
            <a:ext cx="8961972" cy="672147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6406F04-5AB9-4EB8-94B9-342FDA2AC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29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8FF0934-E38A-4F40-BBEB-3E4E8F2A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A76B6E-843A-4541-A528-417D06410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7" y="1016149"/>
            <a:ext cx="8956285" cy="54483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FF70E3-81E7-46B8-83B9-CDE4D9571A54}"/>
              </a:ext>
            </a:extLst>
          </p:cNvPr>
          <p:cNvSpPr txBox="1"/>
          <p:nvPr/>
        </p:nvSpPr>
        <p:spPr>
          <a:xfrm>
            <a:off x="683568" y="3740299"/>
            <a:ext cx="577402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800000"/>
              </a:camera>
              <a:lightRig rig="threePt" dir="t"/>
            </a:scene3d>
          </a:bodyPr>
          <a:lstStyle/>
          <a:p>
            <a:r>
              <a:rPr lang="fr-FR" sz="1600" b="1" dirty="0"/>
              <a:t>CO</a:t>
            </a:r>
            <a:r>
              <a:rPr lang="fr-FR" b="1" baseline="-25000" dirty="0"/>
              <a:t>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CB4A0-7E89-4045-842A-9AEB49FA0486}"/>
              </a:ext>
            </a:extLst>
          </p:cNvPr>
          <p:cNvSpPr txBox="1"/>
          <p:nvPr/>
        </p:nvSpPr>
        <p:spPr>
          <a:xfrm flipH="1">
            <a:off x="899592" y="3955354"/>
            <a:ext cx="1645593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Méthane (CH</a:t>
            </a:r>
            <a:r>
              <a:rPr lang="fr-FR" sz="1600" b="1" baseline="-25000" dirty="0"/>
              <a:t>4</a:t>
            </a:r>
            <a:r>
              <a:rPr lang="fr-FR" sz="1600" b="1" dirty="0"/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C0EFB9-1667-4221-9B98-C24EEE175395}"/>
              </a:ext>
            </a:extLst>
          </p:cNvPr>
          <p:cNvSpPr txBox="1"/>
          <p:nvPr/>
        </p:nvSpPr>
        <p:spPr>
          <a:xfrm flipH="1">
            <a:off x="2399009" y="3905422"/>
            <a:ext cx="1357440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COV</a:t>
            </a:r>
            <a:r>
              <a:rPr lang="fr-FR" sz="1600" b="1" baseline="30000" dirty="0"/>
              <a:t>(*) </a:t>
            </a:r>
            <a:r>
              <a:rPr lang="fr-FR" sz="1600" b="1" dirty="0"/>
              <a:t>&amp; CO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71C672-E2B8-4EE6-B64C-98C734BF28AB}"/>
              </a:ext>
            </a:extLst>
          </p:cNvPr>
          <p:cNvSpPr txBox="1"/>
          <p:nvPr/>
        </p:nvSpPr>
        <p:spPr>
          <a:xfrm flipH="1">
            <a:off x="1907704" y="4339686"/>
            <a:ext cx="3410665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Gaz fluorés (CFC, HFC, HCFC)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C0483B-90AC-4070-9066-579501E3F4DC}"/>
              </a:ext>
            </a:extLst>
          </p:cNvPr>
          <p:cNvSpPr txBox="1"/>
          <p:nvPr/>
        </p:nvSpPr>
        <p:spPr>
          <a:xfrm>
            <a:off x="3707904" y="4170409"/>
            <a:ext cx="2710015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Protoxyde d’azote (N</a:t>
            </a:r>
            <a:r>
              <a:rPr lang="fr-FR" sz="1600" b="1" baseline="-25000" dirty="0"/>
              <a:t>2</a:t>
            </a:r>
            <a:r>
              <a:rPr lang="fr-FR" sz="1600" b="1" dirty="0"/>
              <a:t>O)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ED6F3A-C338-430F-BA14-1CFF7FE11E14}"/>
              </a:ext>
            </a:extLst>
          </p:cNvPr>
          <p:cNvSpPr txBox="1"/>
          <p:nvPr/>
        </p:nvSpPr>
        <p:spPr>
          <a:xfrm>
            <a:off x="5148064" y="4519620"/>
            <a:ext cx="2276585" cy="369332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1600" b="1" dirty="0"/>
              <a:t>Oxydes d’azote (NO</a:t>
            </a:r>
            <a:r>
              <a:rPr lang="fr-FR" sz="1600" b="1" baseline="-25000" dirty="0"/>
              <a:t>x</a:t>
            </a:r>
            <a:r>
              <a:rPr lang="fr-FR" dirty="0"/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95718C-1AB6-4597-A7C3-89E97EAF74D4}"/>
              </a:ext>
            </a:extLst>
          </p:cNvPr>
          <p:cNvSpPr txBox="1"/>
          <p:nvPr/>
        </p:nvSpPr>
        <p:spPr>
          <a:xfrm flipH="1">
            <a:off x="7337485" y="5179751"/>
            <a:ext cx="1475184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Aérosols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EC994B-D303-4A33-9CCB-C23654945442}"/>
              </a:ext>
            </a:extLst>
          </p:cNvPr>
          <p:cNvSpPr/>
          <p:nvPr/>
        </p:nvSpPr>
        <p:spPr>
          <a:xfrm>
            <a:off x="826665" y="5785256"/>
            <a:ext cx="434305" cy="223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664183-50EB-4509-8C90-92FA3A3ACB93}"/>
              </a:ext>
            </a:extLst>
          </p:cNvPr>
          <p:cNvSpPr txBox="1"/>
          <p:nvPr/>
        </p:nvSpPr>
        <p:spPr>
          <a:xfrm flipH="1">
            <a:off x="1262458" y="5782173"/>
            <a:ext cx="2493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Gaz à effet de serre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EFC67-BD0E-4A5A-8CF2-D6BC6E06ED5F}"/>
              </a:ext>
            </a:extLst>
          </p:cNvPr>
          <p:cNvSpPr/>
          <p:nvPr/>
        </p:nvSpPr>
        <p:spPr>
          <a:xfrm>
            <a:off x="2987824" y="5812557"/>
            <a:ext cx="432048" cy="223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2C9A78-D58C-4944-A963-7537C53DBB74}"/>
              </a:ext>
            </a:extLst>
          </p:cNvPr>
          <p:cNvSpPr txBox="1"/>
          <p:nvPr/>
        </p:nvSpPr>
        <p:spPr>
          <a:xfrm flipH="1">
            <a:off x="3399711" y="5812557"/>
            <a:ext cx="2886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Autres rejets atmosphériques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6E485F-FA6C-4124-B443-349A0B045648}"/>
              </a:ext>
            </a:extLst>
          </p:cNvPr>
          <p:cNvSpPr txBox="1"/>
          <p:nvPr/>
        </p:nvSpPr>
        <p:spPr>
          <a:xfrm flipH="1">
            <a:off x="11088" y="139737"/>
            <a:ext cx="9121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Contributions des rejets atmosphériques au réchauffement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B8CB96-0629-4B56-BCA2-A623431C4A09}"/>
              </a:ext>
            </a:extLst>
          </p:cNvPr>
          <p:cNvSpPr/>
          <p:nvPr/>
        </p:nvSpPr>
        <p:spPr>
          <a:xfrm>
            <a:off x="600372" y="6192320"/>
            <a:ext cx="8532440" cy="115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3EFEB0-50A6-4AFE-A97C-B900132027FD}"/>
              </a:ext>
            </a:extLst>
          </p:cNvPr>
          <p:cNvSpPr/>
          <p:nvPr/>
        </p:nvSpPr>
        <p:spPr>
          <a:xfrm>
            <a:off x="539552" y="1196752"/>
            <a:ext cx="8532440" cy="90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406E7C-0CAA-416F-BA80-0B569885510A}"/>
              </a:ext>
            </a:extLst>
          </p:cNvPr>
          <p:cNvSpPr txBox="1"/>
          <p:nvPr/>
        </p:nvSpPr>
        <p:spPr>
          <a:xfrm>
            <a:off x="11088" y="666259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Ecart de température en °C relativement à l’ère préindustrielle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43AB3CC-35EB-460C-9594-C917B141C3DB}"/>
              </a:ext>
            </a:extLst>
          </p:cNvPr>
          <p:cNvSpPr txBox="1"/>
          <p:nvPr/>
        </p:nvSpPr>
        <p:spPr>
          <a:xfrm flipH="1">
            <a:off x="5782490" y="6437146"/>
            <a:ext cx="310999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b="1" dirty="0"/>
              <a:t>Source  des données : GIEC, AR6-WG1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664933-F316-4159-941C-0DC98551B7E3}"/>
              </a:ext>
            </a:extLst>
          </p:cNvPr>
          <p:cNvSpPr txBox="1"/>
          <p:nvPr/>
        </p:nvSpPr>
        <p:spPr>
          <a:xfrm>
            <a:off x="5077676" y="784566"/>
            <a:ext cx="3888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Valeurs centrales calculées par le GIEC à partir des études sur le forçage radiatif</a:t>
            </a:r>
          </a:p>
        </p:txBody>
      </p:sp>
      <p:sp>
        <p:nvSpPr>
          <p:cNvPr id="24" name="Flèche : haut 23">
            <a:extLst>
              <a:ext uri="{FF2B5EF4-FFF2-40B4-BE49-F238E27FC236}">
                <a16:creationId xmlns:a16="http://schemas.microsoft.com/office/drawing/2014/main" id="{4B8B2236-7174-4C0B-9B70-69EEABBA3E05}"/>
              </a:ext>
            </a:extLst>
          </p:cNvPr>
          <p:cNvSpPr/>
          <p:nvPr/>
        </p:nvSpPr>
        <p:spPr>
          <a:xfrm>
            <a:off x="168850" y="1378144"/>
            <a:ext cx="154678" cy="2068853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03829F23-3C44-4203-BDC4-2FDCBC890FDE}"/>
              </a:ext>
            </a:extLst>
          </p:cNvPr>
          <p:cNvSpPr/>
          <p:nvPr/>
        </p:nvSpPr>
        <p:spPr>
          <a:xfrm>
            <a:off x="179512" y="3932304"/>
            <a:ext cx="149800" cy="206885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CBF60A-06CB-4B28-9041-1B84C3009425}"/>
              </a:ext>
            </a:extLst>
          </p:cNvPr>
          <p:cNvSpPr txBox="1"/>
          <p:nvPr/>
        </p:nvSpPr>
        <p:spPr>
          <a:xfrm>
            <a:off x="672752" y="6450798"/>
            <a:ext cx="4798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* COV = composés organiques volatiles</a:t>
            </a:r>
          </a:p>
        </p:txBody>
      </p:sp>
    </p:spTree>
    <p:extLst>
      <p:ext uri="{BB962C8B-B14F-4D97-AF65-F5344CB8AC3E}">
        <p14:creationId xmlns:p14="http://schemas.microsoft.com/office/powerpoint/2010/main" val="2787699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380629E-7B9B-5DDF-A85B-EEC797181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84784"/>
            <a:ext cx="7635153" cy="50405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2878CE-1DC9-8B62-8254-5363738E8B43}"/>
              </a:ext>
            </a:extLst>
          </p:cNvPr>
          <p:cNvSpPr txBox="1"/>
          <p:nvPr/>
        </p:nvSpPr>
        <p:spPr>
          <a:xfrm>
            <a:off x="963480" y="136521"/>
            <a:ext cx="7217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Emissions mondiales de gaz à effet serre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60B94D-A52B-F0FD-5800-D1F60581331E}"/>
              </a:ext>
            </a:extLst>
          </p:cNvPr>
          <p:cNvSpPr txBox="1"/>
          <p:nvPr/>
        </p:nvSpPr>
        <p:spPr>
          <a:xfrm>
            <a:off x="6516216" y="6413702"/>
            <a:ext cx="2300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Source : IPCC, AR6-WG3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7D35BC7-072E-C346-F78D-903D23B6E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152" y="2236989"/>
            <a:ext cx="1501270" cy="23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17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F068937-C29A-47ED-B044-2831F6B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2F594-5109-4F41-9336-73E646FC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42862"/>
            <a:ext cx="9077325" cy="67722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3428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400" dirty="0">
                <a:latin typeface="Arial Nova" panose="020B0504020202020204" pitchFamily="34" charset="0"/>
              </a:rPr>
              <a:t>Les deux jambes de la neutralité climatique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30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Agriculture &amp; Forêts :  de 20 à 25 % des émissions de GES.</a:t>
            </a:r>
          </a:p>
          <a:p>
            <a:r>
              <a:rPr lang="fr-FR" b="1" dirty="0">
                <a:latin typeface="+mj-lt"/>
              </a:rPr>
              <a:t>L’enjeu de la préservation des puits de carbone (plantes &amp; sols)</a:t>
            </a:r>
          </a:p>
          <a:p>
            <a:r>
              <a:rPr lang="fr-FR" b="1" dirty="0">
                <a:latin typeface="+mj-lt"/>
              </a:rPr>
              <a:t>Lien climat - biodiversité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1738838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Transition</a:t>
            </a:r>
          </a:p>
          <a:p>
            <a:r>
              <a:rPr lang="fr-FR" sz="2000" b="1" cap="all" dirty="0">
                <a:solidFill>
                  <a:srgbClr val="002060"/>
                </a:solidFill>
              </a:rPr>
              <a:t>é</a:t>
            </a:r>
            <a:r>
              <a:rPr lang="fr-FR" sz="2000" b="1" dirty="0">
                <a:solidFill>
                  <a:srgbClr val="002060"/>
                </a:solidFill>
              </a:rPr>
              <a:t>nergétique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158236" y="5133234"/>
            <a:ext cx="2133217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Transition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Agroécologique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6313207" y="4544958"/>
            <a:ext cx="1944241" cy="12961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30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Charbon, pétrole, gaz :  70 % des émissions mondiales de GES  </a:t>
            </a:r>
          </a:p>
          <a:p>
            <a:r>
              <a:rPr lang="fr-FR" b="1" dirty="0">
                <a:latin typeface="+mj-lt"/>
              </a:rPr>
              <a:t>La bascule vers les énergies renouvelables ; le désinvestissement des énergies fossiles ; la sobriété énergétique,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155" y="4544959"/>
            <a:ext cx="1968051" cy="12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D0BF43-AA45-4BA5-96B0-5D479D91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7F1AD-1193-4296-B53C-20DBB5B7CBD1}"/>
              </a:ext>
            </a:extLst>
          </p:cNvPr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caractère inédit de la transition 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énergétique bas carbone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1C513A-8956-4F41-9723-FD13012C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50" y="2276872"/>
            <a:ext cx="3843001" cy="3528392"/>
          </a:xfrm>
          <a:prstGeom prst="rect">
            <a:avLst/>
          </a:prstGeom>
        </p:spPr>
      </p:pic>
      <p:sp>
        <p:nvSpPr>
          <p:cNvPr id="7" name="Flèche : droite à entaille 6">
            <a:extLst>
              <a:ext uri="{FF2B5EF4-FFF2-40B4-BE49-F238E27FC236}">
                <a16:creationId xmlns:a16="http://schemas.microsoft.com/office/drawing/2014/main" id="{C7D5A157-6FDA-45DC-B5B2-2BA7D723AAB4}"/>
              </a:ext>
            </a:extLst>
          </p:cNvPr>
          <p:cNvSpPr/>
          <p:nvPr/>
        </p:nvSpPr>
        <p:spPr>
          <a:xfrm>
            <a:off x="3419872" y="1613778"/>
            <a:ext cx="1944216" cy="2310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A7EB63-142F-4E15-A004-422BC7D85ED5}"/>
              </a:ext>
            </a:extLst>
          </p:cNvPr>
          <p:cNvSpPr txBox="1"/>
          <p:nvPr/>
        </p:nvSpPr>
        <p:spPr>
          <a:xfrm>
            <a:off x="5755213" y="1394721"/>
            <a:ext cx="285212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Transition bas carbone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substitutive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9416C-D3EE-487B-97EC-9FEA8B700D00}"/>
              </a:ext>
            </a:extLst>
          </p:cNvPr>
          <p:cNvSpPr txBox="1"/>
          <p:nvPr/>
        </p:nvSpPr>
        <p:spPr>
          <a:xfrm>
            <a:off x="345099" y="5713312"/>
            <a:ext cx="37296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Depuis 1850, les transitions é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nergétiques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reposent sur une logique de l’empilement des sources d’énergie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raphique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: Global Carbon Budget)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7C2F81-A2E3-4959-BD03-41DEFE963FFC}"/>
              </a:ext>
            </a:extLst>
          </p:cNvPr>
          <p:cNvSpPr txBox="1"/>
          <p:nvPr/>
        </p:nvSpPr>
        <p:spPr>
          <a:xfrm>
            <a:off x="436459" y="1429905"/>
            <a:ext cx="259228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Modèles historiques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additive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B65677-2C16-4519-9EA3-3D5C60EBE314}"/>
              </a:ext>
            </a:extLst>
          </p:cNvPr>
          <p:cNvSpPr txBox="1"/>
          <p:nvPr/>
        </p:nvSpPr>
        <p:spPr>
          <a:xfrm>
            <a:off x="436459" y="2287935"/>
            <a:ext cx="23134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Emissions mondiales de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3B018E0-82C6-4FC6-8CBC-9B861DDFF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966" y="2286326"/>
            <a:ext cx="3129506" cy="34184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51ADEFC-A369-4926-9504-D8FE21EB52DB}"/>
              </a:ext>
            </a:extLst>
          </p:cNvPr>
          <p:cNvSpPr txBox="1"/>
          <p:nvPr/>
        </p:nvSpPr>
        <p:spPr>
          <a:xfrm>
            <a:off x="5527526" y="5704800"/>
            <a:ext cx="34563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trajectoires d’émission permettant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 stabiliser le réchauffement avant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fin du siècle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(Source du Graphique : Rapport du GIEC sur 1,5°C)</a:t>
            </a:r>
          </a:p>
        </p:txBody>
      </p:sp>
    </p:spTree>
    <p:extLst>
      <p:ext uri="{BB962C8B-B14F-4D97-AF65-F5344CB8AC3E}">
        <p14:creationId xmlns:p14="http://schemas.microsoft.com/office/powerpoint/2010/main" val="3474450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579B19E-64C5-4891-89A6-8686F0E0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398081-94FD-4B15-81F1-D351C8978884}"/>
              </a:ext>
            </a:extLst>
          </p:cNvPr>
          <p:cNvSpPr txBox="1"/>
          <p:nvPr/>
        </p:nvSpPr>
        <p:spPr>
          <a:xfrm>
            <a:off x="755576" y="332656"/>
            <a:ext cx="7704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Carbone « vivant » : réinvestir dans la biodiversité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D13D9E-3CAE-48E3-A5B2-915B83B08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329" y="3819171"/>
            <a:ext cx="4928671" cy="30041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F668C1-F947-4F79-AD88-13F931426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9339"/>
            <a:ext cx="4921229" cy="31066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5C3F11-D0CE-44FB-BAB1-271D746F3CF4}"/>
              </a:ext>
            </a:extLst>
          </p:cNvPr>
          <p:cNvSpPr txBox="1"/>
          <p:nvPr/>
        </p:nvSpPr>
        <p:spPr>
          <a:xfrm flipH="1">
            <a:off x="-7442" y="4075956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Sur terre (élevage bovin et feux de forêt en Amazonie)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012AD9-AD2C-4CB2-92C7-39CD79D44DA1}"/>
              </a:ext>
            </a:extLst>
          </p:cNvPr>
          <p:cNvSpPr txBox="1"/>
          <p:nvPr/>
        </p:nvSpPr>
        <p:spPr>
          <a:xfrm>
            <a:off x="5099303" y="3104758"/>
            <a:ext cx="4044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b="1" dirty="0"/>
              <a:t>Et sur mer (Loutres de mer,</a:t>
            </a:r>
          </a:p>
          <a:p>
            <a:pPr algn="r"/>
            <a:r>
              <a:rPr lang="fr-FR" b="1" dirty="0"/>
              <a:t>Un mammifère qui revient de loin )</a:t>
            </a:r>
          </a:p>
        </p:txBody>
      </p:sp>
    </p:spTree>
    <p:extLst>
      <p:ext uri="{BB962C8B-B14F-4D97-AF65-F5344CB8AC3E}">
        <p14:creationId xmlns:p14="http://schemas.microsoft.com/office/powerpoint/2010/main" val="867612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F093396A-413A-4DD6-A9C3-1106D9BB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800" dirty="0">
                <a:ea typeface="ＭＳ Ｐゴシック" panose="020B0600070205080204" pitchFamily="34" charset="-128"/>
              </a:rPr>
              <a:t>Aller chercher l’information au bon endroit</a:t>
            </a:r>
            <a:br>
              <a:rPr lang="fr-FR" altLang="fr-FR" sz="2800" dirty="0">
                <a:ea typeface="ＭＳ Ｐゴシック" panose="020B0600070205080204" pitchFamily="34" charset="-128"/>
              </a:rPr>
            </a:br>
            <a:r>
              <a:rPr lang="fr-FR" altLang="fr-FR" sz="2800" dirty="0">
                <a:ea typeface="ＭＳ Ｐゴシック" panose="020B0600070205080204" pitchFamily="34" charset="-128"/>
              </a:rPr>
              <a:t>(1) : rapports du GIEC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146FE63-C412-47F6-A1BE-320A687B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476672"/>
            <a:ext cx="8353425" cy="5976664"/>
          </a:xfrm>
        </p:spPr>
        <p:txBody>
          <a:bodyPr/>
          <a:lstStyle/>
          <a:p>
            <a:pPr>
              <a:defRPr/>
            </a:pPr>
            <a:endParaRPr lang="en-US" altLang="fr-FR" sz="2600" b="1" dirty="0">
              <a:solidFill>
                <a:schemeClr val="accent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fr-FR" altLang="fr-FR" dirty="0">
                <a:ea typeface="ＭＳ Ｐゴシック" panose="020B0600070205080204" pitchFamily="34" charset="-128"/>
              </a:rPr>
              <a:t>6</a:t>
            </a:r>
            <a:r>
              <a:rPr lang="fr-FR" altLang="fr-FR" baseline="30000" dirty="0">
                <a:ea typeface="ＭＳ Ｐゴシック" panose="020B0600070205080204" pitchFamily="34" charset="-128"/>
              </a:rPr>
              <a:t>ème</a:t>
            </a:r>
            <a:r>
              <a:rPr lang="fr-FR" altLang="fr-FR" dirty="0">
                <a:ea typeface="ＭＳ Ｐゴシック" panose="020B0600070205080204" pitchFamily="34" charset="-128"/>
              </a:rPr>
              <a:t> Rapport d’évaluation, Groupe de travail 1 (AR6-WG1)  :</a:t>
            </a:r>
          </a:p>
          <a:p>
            <a:pPr lvl="2">
              <a:defRPr/>
            </a:pPr>
            <a:r>
              <a:rPr lang="fr-FR" altLang="fr-FR" b="1" dirty="0">
                <a:ea typeface="ＭＳ Ｐゴシック" panose="020B0600070205080204" pitchFamily="34" charset="-128"/>
                <a:hlinkClick r:id="rId2"/>
              </a:rPr>
              <a:t>https://www.ipcc.ch/report/ar6/wg1/</a:t>
            </a:r>
            <a:endParaRPr lang="fr-FR" altLang="fr-FR" b="1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fr-FR" altLang="fr-FR" dirty="0" err="1">
                <a:ea typeface="ＭＳ Ｐゴシック" panose="020B0600070205080204" pitchFamily="34" charset="-128"/>
              </a:rPr>
              <a:t>Special</a:t>
            </a:r>
            <a:r>
              <a:rPr lang="fr-FR" altLang="fr-FR" dirty="0">
                <a:ea typeface="ＭＳ Ｐゴシック" panose="020B0600070205080204" pitchFamily="34" charset="-128"/>
              </a:rPr>
              <a:t> reports (lire les résumés pour décideurs): </a:t>
            </a:r>
          </a:p>
          <a:p>
            <a:pPr lvl="2">
              <a:defRPr/>
            </a:pPr>
            <a:r>
              <a:rPr lang="fr-FR" altLang="fr-FR" dirty="0" err="1">
                <a:ea typeface="ＭＳ Ｐゴシック" panose="020B0600070205080204" pitchFamily="34" charset="-128"/>
              </a:rPr>
              <a:t>Special</a:t>
            </a:r>
            <a:r>
              <a:rPr lang="fr-FR" altLang="fr-FR" dirty="0">
                <a:ea typeface="ＭＳ Ｐゴシック" panose="020B0600070205080204" pitchFamily="34" charset="-128"/>
              </a:rPr>
              <a:t> report on Global </a:t>
            </a:r>
            <a:r>
              <a:rPr lang="fr-FR" altLang="fr-FR" dirty="0" err="1">
                <a:ea typeface="ＭＳ Ｐゴシック" panose="020B0600070205080204" pitchFamily="34" charset="-128"/>
              </a:rPr>
              <a:t>Warming</a:t>
            </a:r>
            <a:r>
              <a:rPr lang="fr-FR" altLang="fr-FR" dirty="0">
                <a:ea typeface="ＭＳ Ｐゴシック" panose="020B0600070205080204" pitchFamily="34" charset="-128"/>
              </a:rPr>
              <a:t> of 1.5°C  (2018): </a:t>
            </a:r>
            <a:r>
              <a:rPr lang="fr-FR" b="1" dirty="0">
                <a:hlinkClick r:id="rId3"/>
              </a:rPr>
              <a:t>https://www.ipcc.ch/sr15/</a:t>
            </a:r>
            <a:endParaRPr lang="fr-FR" b="1" dirty="0"/>
          </a:p>
          <a:p>
            <a:pPr lvl="2">
              <a:defRPr/>
            </a:pPr>
            <a:r>
              <a:rPr lang="fr-FR" altLang="fr-FR" dirty="0" err="1">
                <a:ea typeface="ＭＳ Ｐゴシック" panose="020B0600070205080204" pitchFamily="34" charset="-128"/>
              </a:rPr>
              <a:t>Special</a:t>
            </a:r>
            <a:r>
              <a:rPr lang="fr-FR" altLang="fr-FR" dirty="0">
                <a:ea typeface="ＭＳ Ｐゴシック" panose="020B0600070205080204" pitchFamily="34" charset="-128"/>
              </a:rPr>
              <a:t> report on </a:t>
            </a:r>
            <a:r>
              <a:rPr lang="fr-FR" altLang="fr-FR" dirty="0" err="1">
                <a:ea typeface="ＭＳ Ｐゴシック" panose="020B0600070205080204" pitchFamily="34" charset="-128"/>
              </a:rPr>
              <a:t>Climate</a:t>
            </a:r>
            <a:r>
              <a:rPr lang="fr-FR" altLang="fr-FR" dirty="0">
                <a:ea typeface="ＭＳ Ｐゴシック" panose="020B0600070205080204" pitchFamily="34" charset="-128"/>
              </a:rPr>
              <a:t> Change and Land (2019) </a:t>
            </a:r>
            <a:r>
              <a:rPr lang="fr-FR" b="1" dirty="0">
                <a:hlinkClick r:id="rId4"/>
              </a:rPr>
              <a:t>https://www.ipcc.ch/report/srccl/</a:t>
            </a:r>
            <a:endParaRPr lang="fr-FR" b="1" dirty="0"/>
          </a:p>
          <a:p>
            <a:pPr lvl="2">
              <a:defRPr/>
            </a:pPr>
            <a:r>
              <a:rPr lang="fr-FR" altLang="fr-FR" dirty="0">
                <a:ea typeface="ＭＳ Ｐゴシック" panose="020B0600070205080204" pitchFamily="34" charset="-128"/>
              </a:rPr>
              <a:t>The </a:t>
            </a:r>
            <a:r>
              <a:rPr lang="en-US" altLang="fr-FR" dirty="0">
                <a:ea typeface="ＭＳ Ｐゴシック" panose="020B0600070205080204" pitchFamily="34" charset="-128"/>
              </a:rPr>
              <a:t>Ocean and the Cryosphere in a changing Climate (2019) </a:t>
            </a:r>
            <a:r>
              <a:rPr lang="fr-FR" b="1" dirty="0">
                <a:hlinkClick r:id="rId5"/>
              </a:rPr>
              <a:t>https://www.ipcc.ch/srocc/home/</a:t>
            </a:r>
            <a:endParaRPr lang="en-US" altLang="fr-FR" b="1" dirty="0">
              <a:ea typeface="ＭＳ Ｐゴシック" panose="020B0600070205080204" pitchFamily="34" charset="-128"/>
            </a:endParaRPr>
          </a:p>
          <a:p>
            <a:pPr marL="0" lvl="0" indent="0">
              <a:buClr>
                <a:srgbClr val="4F81BD"/>
              </a:buClr>
              <a:buNone/>
              <a:defRPr/>
            </a:pPr>
            <a:endParaRPr lang="en-US" altLang="fr-FR" sz="2600" b="1" dirty="0">
              <a:solidFill>
                <a:srgbClr val="4F81BD">
                  <a:lumMod val="75000"/>
                </a:srgbClr>
              </a:solidFill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F093396A-413A-4DD6-A9C3-1106D9BB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800" dirty="0">
                <a:ea typeface="ＭＳ Ｐゴシック" panose="020B0600070205080204" pitchFamily="34" charset="-128"/>
              </a:rPr>
              <a:t>Aller chercher l’information au bon endroit</a:t>
            </a:r>
            <a:br>
              <a:rPr lang="fr-FR" altLang="fr-FR" sz="2800" dirty="0">
                <a:ea typeface="ＭＳ Ｐゴシック" panose="020B0600070205080204" pitchFamily="34" charset="-128"/>
              </a:rPr>
            </a:br>
            <a:r>
              <a:rPr lang="fr-FR" altLang="fr-FR" sz="2800" dirty="0">
                <a:ea typeface="ＭＳ Ｐゴシック" panose="020B0600070205080204" pitchFamily="34" charset="-128"/>
              </a:rPr>
              <a:t>(2) Ouvrages de synthèse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146FE63-C412-47F6-A1BE-320A687B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476672"/>
            <a:ext cx="8353425" cy="5976664"/>
          </a:xfrm>
        </p:spPr>
        <p:txBody>
          <a:bodyPr/>
          <a:lstStyle/>
          <a:p>
            <a:pPr>
              <a:defRPr/>
            </a:pPr>
            <a:endParaRPr lang="en-US" altLang="fr-FR" sz="2600" b="1" dirty="0">
              <a:solidFill>
                <a:schemeClr val="accent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      </a:t>
            </a:r>
          </a:p>
          <a:p>
            <a:pPr lvl="4"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CF0629-ED08-475E-8A57-BBCE19414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71" y="1265923"/>
            <a:ext cx="1728193" cy="24755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4D4F24-6C42-47CA-8635-E054E838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07" y="2218791"/>
            <a:ext cx="1828800" cy="23764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2EE36C-9606-4760-A6C5-860EE9F39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207" y="3212976"/>
            <a:ext cx="1962309" cy="27428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843BC8-8020-41CB-A80D-9551CDF4B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516" y="4481512"/>
            <a:ext cx="1804055" cy="237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1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247269" y="260648"/>
            <a:ext cx="2668547" cy="95410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551</Words>
  <Application>Microsoft Office PowerPoint</Application>
  <PresentationFormat>Affichage à l'écran (4:3)</PresentationFormat>
  <Paragraphs>131</Paragraphs>
  <Slides>19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Arial</vt:lpstr>
      <vt:lpstr>Arial Narrow</vt:lpstr>
      <vt:lpstr>Arial Nova</vt:lpstr>
      <vt:lpstr>Calibri</vt:lpstr>
      <vt:lpstr>Cambria</vt:lpstr>
      <vt:lpstr>Century Gothic</vt:lpstr>
      <vt:lpstr>Wingdings</vt:lpstr>
      <vt:lpstr>Thème Office</vt:lpstr>
      <vt:lpstr>Présentation PowerPoint</vt:lpstr>
      <vt:lpstr>Plan du cours</vt:lpstr>
      <vt:lpstr>Plan de la séance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deux jambes de la neutralité climatique</vt:lpstr>
      <vt:lpstr>Présentation PowerPoint</vt:lpstr>
      <vt:lpstr>Présentation PowerPoint</vt:lpstr>
      <vt:lpstr>Aller chercher l’information au bon endroit (1) : rapports du GIEC</vt:lpstr>
      <vt:lpstr>Aller chercher l’information au bon endroit (2) Ouvrages de synthèse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1750</cp:revision>
  <cp:lastPrinted>2021-09-21T18:08:13Z</cp:lastPrinted>
  <dcterms:created xsi:type="dcterms:W3CDTF">2011-05-03T07:33:17Z</dcterms:created>
  <dcterms:modified xsi:type="dcterms:W3CDTF">2022-09-20T15:19:45Z</dcterms:modified>
</cp:coreProperties>
</file>