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17" r:id="rId2"/>
    <p:sldMasterId id="2147483842" r:id="rId3"/>
    <p:sldMasterId id="2147483854" r:id="rId4"/>
    <p:sldMasterId id="2147483879" r:id="rId5"/>
    <p:sldMasterId id="2147483904" r:id="rId6"/>
    <p:sldMasterId id="2147483917" r:id="rId7"/>
  </p:sldMasterIdLst>
  <p:notesMasterIdLst>
    <p:notesMasterId r:id="rId39"/>
  </p:notesMasterIdLst>
  <p:handoutMasterIdLst>
    <p:handoutMasterId r:id="rId40"/>
  </p:handoutMasterIdLst>
  <p:sldIdLst>
    <p:sldId id="566" r:id="rId8"/>
    <p:sldId id="461" r:id="rId9"/>
    <p:sldId id="619" r:id="rId10"/>
    <p:sldId id="623" r:id="rId11"/>
    <p:sldId id="640" r:id="rId12"/>
    <p:sldId id="597" r:id="rId13"/>
    <p:sldId id="620" r:id="rId14"/>
    <p:sldId id="560" r:id="rId15"/>
    <p:sldId id="561" r:id="rId16"/>
    <p:sldId id="562" r:id="rId17"/>
    <p:sldId id="523" r:id="rId18"/>
    <p:sldId id="621" r:id="rId19"/>
    <p:sldId id="567" r:id="rId20"/>
    <p:sldId id="532" r:id="rId21"/>
    <p:sldId id="639" r:id="rId22"/>
    <p:sldId id="565" r:id="rId23"/>
    <p:sldId id="575" r:id="rId24"/>
    <p:sldId id="335" r:id="rId25"/>
    <p:sldId id="472" r:id="rId26"/>
    <p:sldId id="585" r:id="rId27"/>
    <p:sldId id="500" r:id="rId28"/>
    <p:sldId id="600" r:id="rId29"/>
    <p:sldId id="573" r:id="rId30"/>
    <p:sldId id="514" r:id="rId31"/>
    <p:sldId id="495" r:id="rId32"/>
    <p:sldId id="556" r:id="rId33"/>
    <p:sldId id="496" r:id="rId34"/>
    <p:sldId id="552" r:id="rId35"/>
    <p:sldId id="618" r:id="rId36"/>
    <p:sldId id="516" r:id="rId37"/>
    <p:sldId id="545" r:id="rId38"/>
  </p:sldIdLst>
  <p:sldSz cx="9144000" cy="6858000" type="screen4x3"/>
  <p:notesSz cx="9945688" cy="6858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7D518E2A-AA12-435A-9926-575FAA233A81}">
          <p14:sldIdLst>
            <p14:sldId id="566"/>
            <p14:sldId id="461"/>
            <p14:sldId id="619"/>
            <p14:sldId id="623"/>
            <p14:sldId id="640"/>
            <p14:sldId id="597"/>
            <p14:sldId id="620"/>
            <p14:sldId id="560"/>
            <p14:sldId id="561"/>
            <p14:sldId id="562"/>
            <p14:sldId id="523"/>
            <p14:sldId id="621"/>
            <p14:sldId id="567"/>
            <p14:sldId id="532"/>
            <p14:sldId id="639"/>
            <p14:sldId id="565"/>
            <p14:sldId id="575"/>
            <p14:sldId id="335"/>
            <p14:sldId id="472"/>
            <p14:sldId id="585"/>
            <p14:sldId id="500"/>
            <p14:sldId id="600"/>
            <p14:sldId id="573"/>
            <p14:sldId id="514"/>
            <p14:sldId id="495"/>
            <p14:sldId id="556"/>
            <p14:sldId id="496"/>
            <p14:sldId id="552"/>
            <p14:sldId id="618"/>
            <p14:sldId id="516"/>
            <p14:sldId id="545"/>
          </p14:sldIdLst>
        </p14:section>
        <p14:section name="Section sans titre" id="{C320015C-3944-472E-85E2-C0CEFCE6ECD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13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  <p:cmAuthor id="1" name="Christian" initials="C" lastIdx="1" clrIdx="1">
    <p:extLst>
      <p:ext uri="{19B8F6BF-5375-455C-9EA6-DF929625EA0E}">
        <p15:presenceInfo xmlns:p15="http://schemas.microsoft.com/office/powerpoint/2012/main" userId="Christ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491EAC-9106-44DB-820E-1A8E80DFB4C0}" v="14" dt="2022-10-04T15:30:31.787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7382" autoAdjust="0"/>
  </p:normalViewPr>
  <p:slideViewPr>
    <p:cSldViewPr>
      <p:cViewPr varScale="1">
        <p:scale>
          <a:sx n="78" d="100"/>
          <a:sy n="78" d="100"/>
        </p:scale>
        <p:origin x="17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microsoft.com/office/2016/11/relationships/changesInfo" Target="changesInfos/changesInfo1.xml"/><Relationship Id="rId20" Type="http://schemas.openxmlformats.org/officeDocument/2006/relationships/slide" Target="slides/slide13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B8491EAC-9106-44DB-820E-1A8E80DFB4C0}"/>
    <pc:docChg chg="undo custSel addSld delSld modSld sldOrd delMainMaster modSection">
      <pc:chgData name="CHRISTIAN DE PERTHUIS" userId="05f1a2f1f3e449b3" providerId="LiveId" clId="{B8491EAC-9106-44DB-820E-1A8E80DFB4C0}" dt="2022-10-04T15:34:34.596" v="1651" actId="47"/>
      <pc:docMkLst>
        <pc:docMk/>
      </pc:docMkLst>
      <pc:sldChg chg="del">
        <pc:chgData name="CHRISTIAN DE PERTHUIS" userId="05f1a2f1f3e449b3" providerId="LiveId" clId="{B8491EAC-9106-44DB-820E-1A8E80DFB4C0}" dt="2022-10-04T15:04:48.532" v="1393" actId="47"/>
        <pc:sldMkLst>
          <pc:docMk/>
          <pc:sldMk cId="0" sldId="261"/>
        </pc:sldMkLst>
      </pc:sldChg>
      <pc:sldChg chg="add del">
        <pc:chgData name="CHRISTIAN DE PERTHUIS" userId="05f1a2f1f3e449b3" providerId="LiveId" clId="{B8491EAC-9106-44DB-820E-1A8E80DFB4C0}" dt="2022-10-04T13:57:27.604" v="843" actId="47"/>
        <pc:sldMkLst>
          <pc:docMk/>
          <pc:sldMk cId="892579718" sldId="335"/>
        </pc:sldMkLst>
      </pc:sldChg>
      <pc:sldChg chg="del">
        <pc:chgData name="CHRISTIAN DE PERTHUIS" userId="05f1a2f1f3e449b3" providerId="LiveId" clId="{B8491EAC-9106-44DB-820E-1A8E80DFB4C0}" dt="2022-10-04T14:00:31.411" v="853" actId="47"/>
        <pc:sldMkLst>
          <pc:docMk/>
          <pc:sldMk cId="0" sldId="360"/>
        </pc:sldMkLst>
      </pc:sldChg>
      <pc:sldChg chg="del">
        <pc:chgData name="CHRISTIAN DE PERTHUIS" userId="05f1a2f1f3e449b3" providerId="LiveId" clId="{B8491EAC-9106-44DB-820E-1A8E80DFB4C0}" dt="2022-10-04T15:02:12.864" v="1347" actId="47"/>
        <pc:sldMkLst>
          <pc:docMk/>
          <pc:sldMk cId="0" sldId="432"/>
        </pc:sldMkLst>
      </pc:sldChg>
      <pc:sldChg chg="modSp mod">
        <pc:chgData name="CHRISTIAN DE PERTHUIS" userId="05f1a2f1f3e449b3" providerId="LiveId" clId="{B8491EAC-9106-44DB-820E-1A8E80DFB4C0}" dt="2022-10-04T14:11:39.594" v="1067" actId="20577"/>
        <pc:sldMkLst>
          <pc:docMk/>
          <pc:sldMk cId="0" sldId="461"/>
        </pc:sldMkLst>
        <pc:spChg chg="mod">
          <ac:chgData name="CHRISTIAN DE PERTHUIS" userId="05f1a2f1f3e449b3" providerId="LiveId" clId="{B8491EAC-9106-44DB-820E-1A8E80DFB4C0}" dt="2022-10-04T14:11:39.594" v="1067" actId="20577"/>
          <ac:spMkLst>
            <pc:docMk/>
            <pc:sldMk cId="0" sldId="461"/>
            <ac:spMk id="19460" creationId="{151A750B-7CE0-461A-8A13-C13C4C91939E}"/>
          </ac:spMkLst>
        </pc:spChg>
      </pc:sldChg>
      <pc:sldChg chg="ord">
        <pc:chgData name="CHRISTIAN DE PERTHUIS" userId="05f1a2f1f3e449b3" providerId="LiveId" clId="{B8491EAC-9106-44DB-820E-1A8E80DFB4C0}" dt="2022-10-04T13:58:41.491" v="847"/>
        <pc:sldMkLst>
          <pc:docMk/>
          <pc:sldMk cId="4221930776" sldId="500"/>
        </pc:sldMkLst>
      </pc:sldChg>
      <pc:sldChg chg="ord">
        <pc:chgData name="CHRISTIAN DE PERTHUIS" userId="05f1a2f1f3e449b3" providerId="LiveId" clId="{B8491EAC-9106-44DB-820E-1A8E80DFB4C0}" dt="2022-10-04T14:23:21.065" v="1141"/>
        <pc:sldMkLst>
          <pc:docMk/>
          <pc:sldMk cId="2770659261" sldId="514"/>
        </pc:sldMkLst>
      </pc:sldChg>
      <pc:sldChg chg="delSp">
        <pc:chgData name="CHRISTIAN DE PERTHUIS" userId="05f1a2f1f3e449b3" providerId="LiveId" clId="{B8491EAC-9106-44DB-820E-1A8E80DFB4C0}" dt="2022-10-04T15:07:05.976" v="1395"/>
        <pc:sldMkLst>
          <pc:docMk/>
          <pc:sldMk cId="0" sldId="532"/>
        </pc:sldMkLst>
        <pc:picChg chg="del">
          <ac:chgData name="CHRISTIAN DE PERTHUIS" userId="05f1a2f1f3e449b3" providerId="LiveId" clId="{B8491EAC-9106-44DB-820E-1A8E80DFB4C0}" dt="2022-10-04T15:07:05.976" v="1395"/>
          <ac:picMkLst>
            <pc:docMk/>
            <pc:sldMk cId="0" sldId="532"/>
            <ac:picMk id="4" creationId="{DEF0B48B-AA06-E8DB-9AEC-3632B545456F}"/>
          </ac:picMkLst>
        </pc:picChg>
      </pc:sldChg>
      <pc:sldChg chg="del">
        <pc:chgData name="CHRISTIAN DE PERTHUIS" userId="05f1a2f1f3e449b3" providerId="LiveId" clId="{B8491EAC-9106-44DB-820E-1A8E80DFB4C0}" dt="2022-10-04T14:00:27.051" v="852" actId="47"/>
        <pc:sldMkLst>
          <pc:docMk/>
          <pc:sldMk cId="4241746145" sldId="534"/>
        </pc:sldMkLst>
      </pc:sldChg>
      <pc:sldChg chg="del">
        <pc:chgData name="CHRISTIAN DE PERTHUIS" userId="05f1a2f1f3e449b3" providerId="LiveId" clId="{B8491EAC-9106-44DB-820E-1A8E80DFB4C0}" dt="2022-10-04T15:15:37.576" v="1411" actId="47"/>
        <pc:sldMkLst>
          <pc:docMk/>
          <pc:sldMk cId="202451969" sldId="536"/>
        </pc:sldMkLst>
      </pc:sldChg>
      <pc:sldChg chg="del">
        <pc:chgData name="CHRISTIAN DE PERTHUIS" userId="05f1a2f1f3e449b3" providerId="LiveId" clId="{B8491EAC-9106-44DB-820E-1A8E80DFB4C0}" dt="2022-10-04T14:23:11.059" v="1139" actId="47"/>
        <pc:sldMkLst>
          <pc:docMk/>
          <pc:sldMk cId="3772117347" sldId="548"/>
        </pc:sldMkLst>
      </pc:sldChg>
      <pc:sldChg chg="del">
        <pc:chgData name="CHRISTIAN DE PERTHUIS" userId="05f1a2f1f3e449b3" providerId="LiveId" clId="{B8491EAC-9106-44DB-820E-1A8E80DFB4C0}" dt="2022-10-04T13:57:17.298" v="841" actId="47"/>
        <pc:sldMkLst>
          <pc:docMk/>
          <pc:sldMk cId="295214913" sldId="554"/>
        </pc:sldMkLst>
      </pc:sldChg>
      <pc:sldChg chg="del">
        <pc:chgData name="CHRISTIAN DE PERTHUIS" userId="05f1a2f1f3e449b3" providerId="LiveId" clId="{B8491EAC-9106-44DB-820E-1A8E80DFB4C0}" dt="2022-10-04T15:34:34.596" v="1651" actId="47"/>
        <pc:sldMkLst>
          <pc:docMk/>
          <pc:sldMk cId="3143573424" sldId="558"/>
        </pc:sldMkLst>
      </pc:sldChg>
      <pc:sldChg chg="del">
        <pc:chgData name="CHRISTIAN DE PERTHUIS" userId="05f1a2f1f3e449b3" providerId="LiveId" clId="{B8491EAC-9106-44DB-820E-1A8E80DFB4C0}" dt="2022-10-04T13:57:43.639" v="844" actId="47"/>
        <pc:sldMkLst>
          <pc:docMk/>
          <pc:sldMk cId="425354072" sldId="561"/>
        </pc:sldMkLst>
      </pc:sldChg>
      <pc:sldChg chg="addSp delSp modSp mod">
        <pc:chgData name="CHRISTIAN DE PERTHUIS" userId="05f1a2f1f3e449b3" providerId="LiveId" clId="{B8491EAC-9106-44DB-820E-1A8E80DFB4C0}" dt="2022-10-04T15:09:09.840" v="1406" actId="1076"/>
        <pc:sldMkLst>
          <pc:docMk/>
          <pc:sldMk cId="1784872794" sldId="566"/>
        </pc:sldMkLst>
        <pc:spChg chg="mod">
          <ac:chgData name="CHRISTIAN DE PERTHUIS" userId="05f1a2f1f3e449b3" providerId="LiveId" clId="{B8491EAC-9106-44DB-820E-1A8E80DFB4C0}" dt="2022-10-04T14:14:44.489" v="1137" actId="313"/>
          <ac:spMkLst>
            <pc:docMk/>
            <pc:sldMk cId="1784872794" sldId="566"/>
            <ac:spMk id="5" creationId="{C0507B45-E580-405E-A795-14AC3A17B273}"/>
          </ac:spMkLst>
        </pc:spChg>
        <pc:spChg chg="mod">
          <ac:chgData name="CHRISTIAN DE PERTHUIS" userId="05f1a2f1f3e449b3" providerId="LiveId" clId="{B8491EAC-9106-44DB-820E-1A8E80DFB4C0}" dt="2022-10-04T13:48:40.393" v="117" actId="20577"/>
          <ac:spMkLst>
            <pc:docMk/>
            <pc:sldMk cId="1784872794" sldId="566"/>
            <ac:spMk id="6" creationId="{C2853199-8F82-4A6E-834D-5B180D4D0038}"/>
          </ac:spMkLst>
        </pc:spChg>
        <pc:picChg chg="del">
          <ac:chgData name="CHRISTIAN DE PERTHUIS" userId="05f1a2f1f3e449b3" providerId="LiveId" clId="{B8491EAC-9106-44DB-820E-1A8E80DFB4C0}" dt="2022-10-04T14:14:55.162" v="1138" actId="478"/>
          <ac:picMkLst>
            <pc:docMk/>
            <pc:sldMk cId="1784872794" sldId="566"/>
            <ac:picMk id="3" creationId="{D699E3EC-A7A2-2A8B-DD78-E1952C64CE0E}"/>
          </ac:picMkLst>
        </pc:picChg>
        <pc:picChg chg="add mod">
          <ac:chgData name="CHRISTIAN DE PERTHUIS" userId="05f1a2f1f3e449b3" providerId="LiveId" clId="{B8491EAC-9106-44DB-820E-1A8E80DFB4C0}" dt="2022-10-04T15:09:09.840" v="1406" actId="1076"/>
          <ac:picMkLst>
            <pc:docMk/>
            <pc:sldMk cId="1784872794" sldId="566"/>
            <ac:picMk id="4" creationId="{7481F86E-7DC0-CC82-F643-45F9BCE92EB9}"/>
          </ac:picMkLst>
        </pc:picChg>
      </pc:sldChg>
      <pc:sldChg chg="ord">
        <pc:chgData name="CHRISTIAN DE PERTHUIS" userId="05f1a2f1f3e449b3" providerId="LiveId" clId="{B8491EAC-9106-44DB-820E-1A8E80DFB4C0}" dt="2022-10-04T15:15:05.362" v="1410"/>
        <pc:sldMkLst>
          <pc:docMk/>
          <pc:sldMk cId="1195556694" sldId="573"/>
        </pc:sldMkLst>
      </pc:sldChg>
      <pc:sldChg chg="del">
        <pc:chgData name="CHRISTIAN DE PERTHUIS" userId="05f1a2f1f3e449b3" providerId="LiveId" clId="{B8491EAC-9106-44DB-820E-1A8E80DFB4C0}" dt="2022-10-04T13:58:27.170" v="845" actId="47"/>
        <pc:sldMkLst>
          <pc:docMk/>
          <pc:sldMk cId="3650874831" sldId="586"/>
        </pc:sldMkLst>
      </pc:sldChg>
      <pc:sldChg chg="del">
        <pc:chgData name="CHRISTIAN DE PERTHUIS" userId="05f1a2f1f3e449b3" providerId="LiveId" clId="{B8491EAC-9106-44DB-820E-1A8E80DFB4C0}" dt="2022-10-04T14:23:56.162" v="1142" actId="47"/>
        <pc:sldMkLst>
          <pc:docMk/>
          <pc:sldMk cId="1298059401" sldId="587"/>
        </pc:sldMkLst>
      </pc:sldChg>
      <pc:sldChg chg="del">
        <pc:chgData name="CHRISTIAN DE PERTHUIS" userId="05f1a2f1f3e449b3" providerId="LiveId" clId="{B8491EAC-9106-44DB-820E-1A8E80DFB4C0}" dt="2022-10-04T15:34:06.229" v="1650" actId="47"/>
        <pc:sldMkLst>
          <pc:docMk/>
          <pc:sldMk cId="3474450554" sldId="588"/>
        </pc:sldMkLst>
      </pc:sldChg>
      <pc:sldChg chg="del">
        <pc:chgData name="CHRISTIAN DE PERTHUIS" userId="05f1a2f1f3e449b3" providerId="LiveId" clId="{B8491EAC-9106-44DB-820E-1A8E80DFB4C0}" dt="2022-10-04T14:53:48.467" v="1342"/>
        <pc:sldMkLst>
          <pc:docMk/>
          <pc:sldMk cId="1619847399" sldId="599"/>
        </pc:sldMkLst>
      </pc:sldChg>
      <pc:sldChg chg="ord">
        <pc:chgData name="CHRISTIAN DE PERTHUIS" userId="05f1a2f1f3e449b3" providerId="LiveId" clId="{B8491EAC-9106-44DB-820E-1A8E80DFB4C0}" dt="2022-10-04T14:25:14.731" v="1146"/>
        <pc:sldMkLst>
          <pc:docMk/>
          <pc:sldMk cId="3991835921" sldId="600"/>
        </pc:sldMkLst>
      </pc:sldChg>
      <pc:sldChg chg="del">
        <pc:chgData name="CHRISTIAN DE PERTHUIS" userId="05f1a2f1f3e449b3" providerId="LiveId" clId="{B8491EAC-9106-44DB-820E-1A8E80DFB4C0}" dt="2022-10-04T14:47:00.809" v="1340" actId="47"/>
        <pc:sldMkLst>
          <pc:docMk/>
          <pc:sldMk cId="0" sldId="601"/>
        </pc:sldMkLst>
      </pc:sldChg>
      <pc:sldChg chg="del">
        <pc:chgData name="CHRISTIAN DE PERTHUIS" userId="05f1a2f1f3e449b3" providerId="LiveId" clId="{B8491EAC-9106-44DB-820E-1A8E80DFB4C0}" dt="2022-10-04T13:50:16.284" v="299" actId="47"/>
        <pc:sldMkLst>
          <pc:docMk/>
          <pc:sldMk cId="0" sldId="602"/>
        </pc:sldMkLst>
      </pc:sldChg>
      <pc:sldChg chg="del">
        <pc:chgData name="CHRISTIAN DE PERTHUIS" userId="05f1a2f1f3e449b3" providerId="LiveId" clId="{B8491EAC-9106-44DB-820E-1A8E80DFB4C0}" dt="2022-10-04T13:57:12.842" v="840" actId="47"/>
        <pc:sldMkLst>
          <pc:docMk/>
          <pc:sldMk cId="0" sldId="615"/>
        </pc:sldMkLst>
      </pc:sldChg>
      <pc:sldChg chg="del">
        <pc:chgData name="CHRISTIAN DE PERTHUIS" userId="05f1a2f1f3e449b3" providerId="LiveId" clId="{B8491EAC-9106-44DB-820E-1A8E80DFB4C0}" dt="2022-10-04T14:00:10.005" v="851" actId="47"/>
        <pc:sldMkLst>
          <pc:docMk/>
          <pc:sldMk cId="2327760279" sldId="617"/>
        </pc:sldMkLst>
      </pc:sldChg>
      <pc:sldChg chg="modSp mod">
        <pc:chgData name="CHRISTIAN DE PERTHUIS" userId="05f1a2f1f3e449b3" providerId="LiveId" clId="{B8491EAC-9106-44DB-820E-1A8E80DFB4C0}" dt="2022-10-04T13:59:32.714" v="850" actId="20577"/>
        <pc:sldMkLst>
          <pc:docMk/>
          <pc:sldMk cId="4232453067" sldId="618"/>
        </pc:sldMkLst>
        <pc:spChg chg="mod">
          <ac:chgData name="CHRISTIAN DE PERTHUIS" userId="05f1a2f1f3e449b3" providerId="LiveId" clId="{B8491EAC-9106-44DB-820E-1A8E80DFB4C0}" dt="2022-10-04T13:59:32.714" v="850" actId="20577"/>
          <ac:spMkLst>
            <pc:docMk/>
            <pc:sldMk cId="4232453067" sldId="618"/>
            <ac:spMk id="4" creationId="{1C2AF7F2-E9C0-49BB-9A3F-60589E4F7415}"/>
          </ac:spMkLst>
        </pc:spChg>
      </pc:sldChg>
      <pc:sldChg chg="modSp mod">
        <pc:chgData name="CHRISTIAN DE PERTHUIS" userId="05f1a2f1f3e449b3" providerId="LiveId" clId="{B8491EAC-9106-44DB-820E-1A8E80DFB4C0}" dt="2022-10-04T15:32:23.146" v="1649" actId="20577"/>
        <pc:sldMkLst>
          <pc:docMk/>
          <pc:sldMk cId="1897469615" sldId="619"/>
        </pc:sldMkLst>
        <pc:spChg chg="mod">
          <ac:chgData name="CHRISTIAN DE PERTHUIS" userId="05f1a2f1f3e449b3" providerId="LiveId" clId="{B8491EAC-9106-44DB-820E-1A8E80DFB4C0}" dt="2022-10-04T15:32:23.146" v="1649" actId="20577"/>
          <ac:spMkLst>
            <pc:docMk/>
            <pc:sldMk cId="1897469615" sldId="619"/>
            <ac:spMk id="19460" creationId="{151A750B-7CE0-461A-8A13-C13C4C91939E}"/>
          </ac:spMkLst>
        </pc:spChg>
      </pc:sldChg>
      <pc:sldChg chg="del">
        <pc:chgData name="CHRISTIAN DE PERTHUIS" userId="05f1a2f1f3e449b3" providerId="LiveId" clId="{B8491EAC-9106-44DB-820E-1A8E80DFB4C0}" dt="2022-10-04T14:47:28.573" v="1341" actId="47"/>
        <pc:sldMkLst>
          <pc:docMk/>
          <pc:sldMk cId="0" sldId="621"/>
        </pc:sldMkLst>
      </pc:sldChg>
      <pc:sldChg chg="del">
        <pc:chgData name="CHRISTIAN DE PERTHUIS" userId="05f1a2f1f3e449b3" providerId="LiveId" clId="{B8491EAC-9106-44DB-820E-1A8E80DFB4C0}" dt="2022-10-04T14:53:48.467" v="1342"/>
        <pc:sldMkLst>
          <pc:docMk/>
          <pc:sldMk cId="1635123177" sldId="621"/>
        </pc:sldMkLst>
      </pc:sldChg>
      <pc:sldChg chg="del">
        <pc:chgData name="CHRISTIAN DE PERTHUIS" userId="05f1a2f1f3e449b3" providerId="LiveId" clId="{B8491EAC-9106-44DB-820E-1A8E80DFB4C0}" dt="2022-10-04T15:05:52.680" v="1394" actId="47"/>
        <pc:sldMkLst>
          <pc:docMk/>
          <pc:sldMk cId="0" sldId="622"/>
        </pc:sldMkLst>
      </pc:sldChg>
      <pc:sldChg chg="del">
        <pc:chgData name="CHRISTIAN DE PERTHUIS" userId="05f1a2f1f3e449b3" providerId="LiveId" clId="{B8491EAC-9106-44DB-820E-1A8E80DFB4C0}" dt="2022-10-04T14:53:48.467" v="1342"/>
        <pc:sldMkLst>
          <pc:docMk/>
          <pc:sldMk cId="2573367083" sldId="622"/>
        </pc:sldMkLst>
      </pc:sldChg>
      <pc:sldChg chg="del">
        <pc:chgData name="CHRISTIAN DE PERTHUIS" userId="05f1a2f1f3e449b3" providerId="LiveId" clId="{B8491EAC-9106-44DB-820E-1A8E80DFB4C0}" dt="2022-10-04T14:53:48.467" v="1342"/>
        <pc:sldMkLst>
          <pc:docMk/>
          <pc:sldMk cId="0" sldId="623"/>
        </pc:sldMkLst>
      </pc:sldChg>
      <pc:sldChg chg="addSp delSp modSp new mod ord">
        <pc:chgData name="CHRISTIAN DE PERTHUIS" userId="05f1a2f1f3e449b3" providerId="LiveId" clId="{B8491EAC-9106-44DB-820E-1A8E80DFB4C0}" dt="2022-10-04T15:12:27.614" v="1408"/>
        <pc:sldMkLst>
          <pc:docMk/>
          <pc:sldMk cId="1271354706" sldId="623"/>
        </pc:sldMkLst>
        <pc:spChg chg="del">
          <ac:chgData name="CHRISTIAN DE PERTHUIS" userId="05f1a2f1f3e449b3" providerId="LiveId" clId="{B8491EAC-9106-44DB-820E-1A8E80DFB4C0}" dt="2022-10-04T15:04:32.924" v="1391" actId="478"/>
          <ac:spMkLst>
            <pc:docMk/>
            <pc:sldMk cId="1271354706" sldId="623"/>
            <ac:spMk id="2" creationId="{34F14B3A-C981-6156-8EFE-9E17DC9FF058}"/>
          </ac:spMkLst>
        </pc:spChg>
        <pc:spChg chg="add mod">
          <ac:chgData name="CHRISTIAN DE PERTHUIS" userId="05f1a2f1f3e449b3" providerId="LiveId" clId="{B8491EAC-9106-44DB-820E-1A8E80DFB4C0}" dt="2022-10-04T15:04:37.569" v="1392" actId="1076"/>
          <ac:spMkLst>
            <pc:docMk/>
            <pc:sldMk cId="1271354706" sldId="623"/>
            <ac:spMk id="7" creationId="{242EA84A-FD2D-F4C5-5216-FCCD25008F61}"/>
          </ac:spMkLst>
        </pc:spChg>
        <pc:picChg chg="add mod">
          <ac:chgData name="CHRISTIAN DE PERTHUIS" userId="05f1a2f1f3e449b3" providerId="LiveId" clId="{B8491EAC-9106-44DB-820E-1A8E80DFB4C0}" dt="2022-10-04T15:02:39.009" v="1360" actId="1037"/>
          <ac:picMkLst>
            <pc:docMk/>
            <pc:sldMk cId="1271354706" sldId="623"/>
            <ac:picMk id="4" creationId="{9E4D8559-DB06-2D1B-EAD3-94C407412039}"/>
          </ac:picMkLst>
        </pc:picChg>
        <pc:picChg chg="add mod">
          <ac:chgData name="CHRISTIAN DE PERTHUIS" userId="05f1a2f1f3e449b3" providerId="LiveId" clId="{B8491EAC-9106-44DB-820E-1A8E80DFB4C0}" dt="2022-10-04T15:03:40.144" v="1363" actId="14100"/>
          <ac:picMkLst>
            <pc:docMk/>
            <pc:sldMk cId="1271354706" sldId="623"/>
            <ac:picMk id="6" creationId="{D23907A6-1169-76F4-5067-210C7F8F256E}"/>
          </ac:picMkLst>
        </pc:picChg>
      </pc:sldChg>
      <pc:sldChg chg="del">
        <pc:chgData name="CHRISTIAN DE PERTHUIS" userId="05f1a2f1f3e449b3" providerId="LiveId" clId="{B8491EAC-9106-44DB-820E-1A8E80DFB4C0}" dt="2022-10-04T14:53:48.467" v="1342"/>
        <pc:sldMkLst>
          <pc:docMk/>
          <pc:sldMk cId="0" sldId="624"/>
        </pc:sldMkLst>
      </pc:sldChg>
      <pc:sldChg chg="addSp delSp new del">
        <pc:chgData name="CHRISTIAN DE PERTHUIS" userId="05f1a2f1f3e449b3" providerId="LiveId" clId="{B8491EAC-9106-44DB-820E-1A8E80DFB4C0}" dt="2022-10-04T15:08:11.527" v="1404" actId="47"/>
        <pc:sldMkLst>
          <pc:docMk/>
          <pc:sldMk cId="2536460098" sldId="624"/>
        </pc:sldMkLst>
        <pc:picChg chg="add del">
          <ac:chgData name="CHRISTIAN DE PERTHUIS" userId="05f1a2f1f3e449b3" providerId="LiveId" clId="{B8491EAC-9106-44DB-820E-1A8E80DFB4C0}" dt="2022-10-04T15:07:21.093" v="1398"/>
          <ac:picMkLst>
            <pc:docMk/>
            <pc:sldMk cId="2536460098" sldId="624"/>
            <ac:picMk id="2" creationId="{A8759B92-AD02-40E4-5ECF-F7A6B7A5F932}"/>
          </ac:picMkLst>
        </pc:picChg>
      </pc:sldChg>
      <pc:sldChg chg="del">
        <pc:chgData name="CHRISTIAN DE PERTHUIS" userId="05f1a2f1f3e449b3" providerId="LiveId" clId="{B8491EAC-9106-44DB-820E-1A8E80DFB4C0}" dt="2022-10-04T14:53:48.467" v="1342"/>
        <pc:sldMkLst>
          <pc:docMk/>
          <pc:sldMk cId="0" sldId="625"/>
        </pc:sldMkLst>
      </pc:sldChg>
      <pc:sldChg chg="del">
        <pc:chgData name="CHRISTIAN DE PERTHUIS" userId="05f1a2f1f3e449b3" providerId="LiveId" clId="{B8491EAC-9106-44DB-820E-1A8E80DFB4C0}" dt="2022-10-04T14:53:48.467" v="1342"/>
        <pc:sldMkLst>
          <pc:docMk/>
          <pc:sldMk cId="0" sldId="626"/>
        </pc:sldMkLst>
      </pc:sldChg>
      <pc:sldChg chg="del">
        <pc:chgData name="CHRISTIAN DE PERTHUIS" userId="05f1a2f1f3e449b3" providerId="LiveId" clId="{B8491EAC-9106-44DB-820E-1A8E80DFB4C0}" dt="2022-10-04T14:53:48.467" v="1342"/>
        <pc:sldMkLst>
          <pc:docMk/>
          <pc:sldMk cId="0" sldId="627"/>
        </pc:sldMkLst>
      </pc:sldChg>
      <pc:sldChg chg="modSp add mod">
        <pc:chgData name="CHRISTIAN DE PERTHUIS" userId="05f1a2f1f3e449b3" providerId="LiveId" clId="{B8491EAC-9106-44DB-820E-1A8E80DFB4C0}" dt="2022-10-04T15:07:46.007" v="1403" actId="1076"/>
        <pc:sldMkLst>
          <pc:docMk/>
          <pc:sldMk cId="3540529653" sldId="639"/>
        </pc:sldMkLst>
        <pc:spChg chg="mod">
          <ac:chgData name="CHRISTIAN DE PERTHUIS" userId="05f1a2f1f3e449b3" providerId="LiveId" clId="{B8491EAC-9106-44DB-820E-1A8E80DFB4C0}" dt="2022-10-04T15:07:46.007" v="1403" actId="1076"/>
          <ac:spMkLst>
            <pc:docMk/>
            <pc:sldMk cId="3540529653" sldId="639"/>
            <ac:spMk id="6" creationId="{04D1D315-4431-96B9-A015-9E62BC1D3C43}"/>
          </ac:spMkLst>
        </pc:spChg>
        <pc:picChg chg="mod">
          <ac:chgData name="CHRISTIAN DE PERTHUIS" userId="05f1a2f1f3e449b3" providerId="LiveId" clId="{B8491EAC-9106-44DB-820E-1A8E80DFB4C0}" dt="2022-10-04T15:07:41.560" v="1402" actId="14100"/>
          <ac:picMkLst>
            <pc:docMk/>
            <pc:sldMk cId="3540529653" sldId="639"/>
            <ac:picMk id="5" creationId="{C8228531-53F6-5154-DE8E-435CE4A52FA6}"/>
          </ac:picMkLst>
        </pc:picChg>
      </pc:sldChg>
      <pc:sldChg chg="addSp modSp new mod">
        <pc:chgData name="CHRISTIAN DE PERTHUIS" userId="05f1a2f1f3e449b3" providerId="LiveId" clId="{B8491EAC-9106-44DB-820E-1A8E80DFB4C0}" dt="2022-10-04T15:31:50.816" v="1638" actId="1076"/>
        <pc:sldMkLst>
          <pc:docMk/>
          <pc:sldMk cId="3749684513" sldId="640"/>
        </pc:sldMkLst>
        <pc:spChg chg="add mod">
          <ac:chgData name="CHRISTIAN DE PERTHUIS" userId="05f1a2f1f3e449b3" providerId="LiveId" clId="{B8491EAC-9106-44DB-820E-1A8E80DFB4C0}" dt="2022-10-04T15:31:18.712" v="1633" actId="1076"/>
          <ac:spMkLst>
            <pc:docMk/>
            <pc:sldMk cId="3749684513" sldId="640"/>
            <ac:spMk id="5" creationId="{A51585A3-314E-AC4F-AA99-66927AD519B9}"/>
          </ac:spMkLst>
        </pc:spChg>
        <pc:picChg chg="add mod">
          <ac:chgData name="CHRISTIAN DE PERTHUIS" userId="05f1a2f1f3e449b3" providerId="LiveId" clId="{B8491EAC-9106-44DB-820E-1A8E80DFB4C0}" dt="2022-10-04T15:31:29.704" v="1636" actId="14100"/>
          <ac:picMkLst>
            <pc:docMk/>
            <pc:sldMk cId="3749684513" sldId="640"/>
            <ac:picMk id="4" creationId="{FF319186-CCE9-673A-17B5-54B1B59F4164}"/>
          </ac:picMkLst>
        </pc:picChg>
        <pc:picChg chg="add mod">
          <ac:chgData name="CHRISTIAN DE PERTHUIS" userId="05f1a2f1f3e449b3" providerId="LiveId" clId="{B8491EAC-9106-44DB-820E-1A8E80DFB4C0}" dt="2022-10-04T15:31:50.816" v="1638" actId="1076"/>
          <ac:picMkLst>
            <pc:docMk/>
            <pc:sldMk cId="3749684513" sldId="640"/>
            <ac:picMk id="7" creationId="{CD4113B7-D74E-6E69-B2A4-0CAA0C27CAF0}"/>
          </ac:picMkLst>
        </pc:picChg>
      </pc:sldChg>
      <pc:sldMasterChg chg="del delSldLayout">
        <pc:chgData name="CHRISTIAN DE PERTHUIS" userId="05f1a2f1f3e449b3" providerId="LiveId" clId="{B8491EAC-9106-44DB-820E-1A8E80DFB4C0}" dt="2022-10-04T14:47:28.573" v="1341" actId="47"/>
        <pc:sldMasterMkLst>
          <pc:docMk/>
          <pc:sldMasterMk cId="1280848542" sldId="2147483866"/>
        </pc:sldMasterMkLst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2592503101" sldId="2147483867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3630267550" sldId="2147483868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1473389424" sldId="2147483869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2350248571" sldId="2147483870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2169897661" sldId="2147483871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1259648186" sldId="2147483872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2999010897" sldId="2147483873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1467618437" sldId="2147483874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3111474397" sldId="2147483875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4269613805" sldId="2147483876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617469208" sldId="2147483877"/>
          </pc:sldLayoutMkLst>
        </pc:sldLayoutChg>
        <pc:sldLayoutChg chg="del">
          <pc:chgData name="CHRISTIAN DE PERTHUIS" userId="05f1a2f1f3e449b3" providerId="LiveId" clId="{B8491EAC-9106-44DB-820E-1A8E80DFB4C0}" dt="2022-10-04T14:47:28.573" v="1341" actId="47"/>
          <pc:sldLayoutMkLst>
            <pc:docMk/>
            <pc:sldMasterMk cId="1280848542" sldId="2147483866"/>
            <pc:sldLayoutMk cId="2564372741" sldId="2147483878"/>
          </pc:sldLayoutMkLst>
        </pc:sldLayoutChg>
      </pc:sldMasterChg>
      <pc:sldMasterChg chg="del delSldLayout">
        <pc:chgData name="CHRISTIAN DE PERTHUIS" userId="05f1a2f1f3e449b3" providerId="LiveId" clId="{B8491EAC-9106-44DB-820E-1A8E80DFB4C0}" dt="2022-10-04T15:02:12.864" v="1347" actId="47"/>
        <pc:sldMasterMkLst>
          <pc:docMk/>
          <pc:sldMasterMk cId="933432757" sldId="2147483891"/>
        </pc:sldMasterMkLst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4075235950" sldId="2147483892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1099092683" sldId="2147483893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2910614105" sldId="2147483894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4102937978" sldId="2147483895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1671689107" sldId="2147483896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2823805029" sldId="2147483897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2901057760" sldId="2147483898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593586094" sldId="2147483899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815710888" sldId="2147483900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3900525799" sldId="2147483901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3113983458" sldId="2147483902"/>
          </pc:sldLayoutMkLst>
        </pc:sldLayoutChg>
        <pc:sldLayoutChg chg="del">
          <pc:chgData name="CHRISTIAN DE PERTHUIS" userId="05f1a2f1f3e449b3" providerId="LiveId" clId="{B8491EAC-9106-44DB-820E-1A8E80DFB4C0}" dt="2022-10-04T15:02:12.864" v="1347" actId="47"/>
          <pc:sldLayoutMkLst>
            <pc:docMk/>
            <pc:sldMasterMk cId="933432757" sldId="2147483891"/>
            <pc:sldLayoutMk cId="2435302428" sldId="214748390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3377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3377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1" tIns="45804" rIns="91601" bIns="45804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4139" y="3257206"/>
            <a:ext cx="7957439" cy="3085941"/>
          </a:xfrm>
          <a:prstGeom prst="rect">
            <a:avLst/>
          </a:prstGeom>
        </p:spPr>
        <p:txBody>
          <a:bodyPr vert="horz" lIns="91601" tIns="45804" rIns="91601" bIns="45804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3377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1B41-7392-492F-87E5-44F2A55114C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207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>
            <a:extLst>
              <a:ext uri="{FF2B5EF4-FFF2-40B4-BE49-F238E27FC236}">
                <a16:creationId xmlns:a16="http://schemas.microsoft.com/office/drawing/2014/main" id="{8BFEBB90-21B9-496D-819B-0F7214D18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Espace réservé des notes 2">
            <a:extLst>
              <a:ext uri="{FF2B5EF4-FFF2-40B4-BE49-F238E27FC236}">
                <a16:creationId xmlns:a16="http://schemas.microsoft.com/office/drawing/2014/main" id="{E0FA6B5D-C029-4EE5-A04B-60DABCCD4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>
              <a:latin typeface="Arial" panose="020B0604020202020204" pitchFamily="34" charset="0"/>
            </a:endParaRPr>
          </a:p>
        </p:txBody>
      </p:sp>
      <p:sp>
        <p:nvSpPr>
          <p:cNvPr id="53252" name="Espace réservé du numéro de diapositive 3">
            <a:extLst>
              <a:ext uri="{FF2B5EF4-FFF2-40B4-BE49-F238E27FC236}">
                <a16:creationId xmlns:a16="http://schemas.microsoft.com/office/drawing/2014/main" id="{D9F5A5F0-0B3D-4AE1-99BE-9F6616B7AA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50ADBB-5609-4137-9022-E3460807B3B4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072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074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8729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04/10/2022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04/10/2022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04/10/2022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04/10/2022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04/10/2022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04/10/2022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04/10/2022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5E7BF4-B3AA-4D8D-A4AC-FA0776FE2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3BC9BA-27A3-4615-82B4-16F401DB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6D6BC8-D209-40A0-838C-118EA0C3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8BA90-4F5A-450A-93A4-66E1EDB0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848635-166F-4800-98F0-DB3E5D97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315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15475-DC20-4CF2-A90F-6F80C1C3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35FD36-9FC6-423A-A1DC-D0B24B0DB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6452E5-B3D9-4E57-BBEA-95EC019E9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D4EA1B-216D-44EE-9459-B342802C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09A6B-9C6C-4C3C-B57B-67A2BF35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534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E4FA8B-A012-46FF-BEC2-226857A8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8B6F6-9D43-4B37-B3FD-A99877ABA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74FA89-59A7-4E98-A435-7975DA29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2E629E-C428-4C97-BE75-594A581C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9F0D69-DA04-4957-9442-E7B4A13D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109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ED3AAC-1611-4FED-86B0-7131BA3A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4A00B3-3214-402A-9997-D48F781DD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C7DE3B-04A4-425B-9529-B9F66AA11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943A2B-AE97-44BB-A07C-675C4FE7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395045-C687-43E3-B8F3-77F85C71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F8C441-B1EF-4234-B162-CD39B6C9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730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F5CAB-1D3D-43FE-97EA-412770FCC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D1C8BB-D808-48BE-B5B8-90278649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AF5763-F0D6-49FE-96B2-3132076AC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55872D-30E6-4FEF-86D3-BA0890A13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F04CAB-60E9-412F-8628-8512AC3D5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7D056A-24E3-4B8B-99C0-53074FE44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92D55B8-92F3-43C0-9606-C6B1F635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5B189B-A626-45AE-8BCA-09B3922B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764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A5EEE-EB3C-4782-85D9-E53F74394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277417-7DC8-4680-BB35-178CF7743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89435B-7693-479C-A409-8BA519CBA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44B434-FB71-424D-B76D-0790E7AB1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856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343AC1-048F-492A-8FEC-B3A317DC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2194AD-F0F5-4FE5-AF4E-1770D250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D6946-A2F9-4F54-8C0C-C21EEB17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840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AB07A-A5AA-46C3-996C-2CA6D17D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B69D44-B25D-4F82-BE47-402DF53B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5693C0-04CB-4691-AF34-386147FD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8F09C6-A50B-42A1-99C3-60DB0F7C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E089D5-C17E-4746-BEA6-B301922A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743AD4-5786-4643-A680-F1A514B1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814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C7EE6-0FA3-4667-8BC4-54D0867A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24A56B1-8D4C-4AB6-925E-926C9302E6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E885A0-161F-4603-B892-484F80209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187B7D-CB6F-4970-81A7-62384A5E2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8DFF18-BEC2-4DAD-B9BF-A477475C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60518B-246B-4426-965F-A7A29633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400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DA78D-0658-4B6A-92D9-2191C412A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0DEBDC-B83C-43F3-9E4D-8E096491F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1F673F-52D2-4B7B-9D7C-EFC971467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1575C1-02C1-49FA-8294-FF7C92292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7D035E-E61B-4FF5-B2CC-70F0752F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083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6F517A-1523-4504-869F-E76E7A68F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C168B9-D6DB-4E49-A071-443F72E83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CF0936-3C07-4979-A09A-2E4D148A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9E0EEB-71A6-4950-AE52-97EC6048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728D64-D6C5-46BE-84B9-CE4073BFC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180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8E7B81-A131-4FC8-948B-70D33F9B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C6160-4DA9-4ED0-B6A1-CB2CBBBB0BAF}" type="datetime1">
              <a:rPr lang="fr-FR"/>
              <a:pPr>
                <a:defRPr/>
              </a:pPr>
              <a:t>04/10/2022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745F29-1C3B-44BF-9A6A-0220250A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C3EBB1-668A-4B47-ACA7-F1F46EDB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DE11B6C-24BB-495E-A4FD-4B94825496B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6681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652AD46-ED7F-4CA8-9524-A787FF0CC56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04FE4D1-C451-40F9-95BA-C3510ACD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EA707-F158-4A2B-B36D-220CBEB5EA4E}" type="datetime1">
              <a:rPr lang="fr-FR"/>
              <a:pPr>
                <a:defRPr/>
              </a:pPr>
              <a:t>04/10/2022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9A95D7-3295-42CE-AC19-1CBE2783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DA3D1F0-B42D-4AE1-87A4-CDE8CC7C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B8F10C8-2CE7-4D85-BE09-A428BA4CA1A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0491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9B51-2945-4C9D-A000-CAB0435F7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BC924-45E6-4BE3-B97E-E1BE92A6F1B7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245B99-79AA-470D-82F9-391EDB29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326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DF870FD-73C9-4C04-9359-F10DF27B6A5B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7ECD6FCA-B189-46F6-881D-6E01D8E2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535F-070A-47BA-9BE8-5EEBAFC6D5A5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41DB691-4222-4EC3-937D-E8A10194E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DC853A68-7419-45A1-9F9C-FA179B10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94AE817-3222-457F-9A20-F02C6735731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12606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E857508-5D48-4196-B9CF-830C107E24BA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3DEF7C8F-61D3-4584-96D7-56BE56FF1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27E15-54A0-4FBC-8C17-3C686BA342B2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5C3C43D-D521-479B-BB70-E7020365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30423F65-0963-46ED-AF7A-720EC6B3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651BEC7-1077-4CA5-A2FC-1BB8D372B01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0135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67168C4-D018-45B0-AF85-CAD7AE8D019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82AFD505-D7BC-4F81-936E-4B92724E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B2D6C-EE85-4245-BFE6-1EC758AE39D8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2A80319E-90F4-4F99-A1B1-7E098C57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16BE51-983D-4859-8E36-9213DD98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B94DF09-CB6F-40B4-B0A8-E47F56BE091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44116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2FB4FF67-31BF-44CF-A74F-88BC5268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A5991-9421-48A6-9735-8D84066E647C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DD6F7F1C-5B04-491D-A6C6-DE8BDF6C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2E4EF96-08FF-4A9D-A4C6-FA900C12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D5297-FDE7-42CC-9074-5A991DDA5C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45842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EA953C97-55DC-4D7C-82CC-B3296A2C6A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4AF745F-ED61-40DE-BC14-2D534B98BCD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7273988-1E5B-4D4E-BE6C-8A0FEFF7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5F1BF-89A7-4366-9F4A-3C5A6832F999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2351074-3859-4E35-9221-E86C17EE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8014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B7E8382-AAAC-45A1-90A9-899B2D3D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A154E-73AF-4619-BACF-5E2EDCABA658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FB68178-224C-4121-8A10-7F6FCF08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E9CFF24-F2F4-443D-BB1A-C4FB2487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419E4-59CA-4B8B-A184-CE9752047E7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2312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538B053-9288-4F5B-9D5C-840D42D1BD5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A2EFB12-9F5D-4CAD-BD8B-7820E00F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CA018-3A67-4AF2-A22B-5ED673CCA238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7C80849-AAF2-49C1-A342-12F6A198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C30F461-1867-482B-8E86-85AA3B22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D54BC25-1C20-47AA-8895-EABBA67E100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4259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ACEDA3-698A-4D72-A1DC-92E40E89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D5EDB-8B01-407C-87AA-3C1369DCF1A7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04A5F-2AA6-4B43-B7C8-C0EBC0C2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DD671-A390-4857-95AF-44F5B5A9D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E6BC8-831B-444A-8595-5982537C731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02226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04/10/2022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79981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>
            <a:noAutofit/>
          </a:bodyPr>
          <a:lstStyle>
            <a:lvl1pPr algn="l">
              <a:defRPr sz="18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450"/>
              </a:spcAft>
              <a:buFont typeface="Wingdings" pitchFamily="2" charset="2"/>
              <a:buChar char="§"/>
              <a:defRPr sz="1500"/>
            </a:lvl1pPr>
            <a:lvl2pPr>
              <a:spcAft>
                <a:spcPts val="450"/>
              </a:spcAft>
              <a:defRPr sz="135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04/10/2022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11818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6158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04/10/2022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87824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04/10/2022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31798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sz="18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9176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04/10/2022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21398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6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9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04/10/2022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3158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04/10/2022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100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80988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06907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13A383-C513-4F1C-A405-4E17DD9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C6BB-4074-4691-B564-611C255744DF}" type="datetime1">
              <a:rPr lang="fr-FR"/>
              <a:pPr>
                <a:defRPr/>
              </a:pPr>
              <a:t>04/10/2022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18E2FE-7FD9-4714-91C6-97762EB3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516BE3-581E-475C-9E5C-553453D9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88FCC9-A644-4745-A315-5F6C6243084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58032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7C95560-000A-4BEE-A09F-86E0F851BA9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6643BF9-F0C2-43E1-86E1-8B52F7D5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07706-1372-4B1B-9C57-5E788C32E7D8}" type="datetime1">
              <a:rPr lang="fr-FR"/>
              <a:pPr>
                <a:defRPr/>
              </a:pPr>
              <a:t>04/10/2022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C9D5227A-3E27-43F3-8060-A2D5A7DBC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88193B-6E21-458C-9A1C-8A48AD19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224B-334D-4CD0-AA95-A29245AF5DD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7847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742D2E-1CBC-43F4-9D49-60FAFE989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FF703-6B7B-414F-BBB9-DD3890179061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CB280-CF39-495D-8500-BABEFC3B0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8315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8117467-DEC6-480E-AB62-100E5523FD6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6404EEE-89F1-41F1-8EB0-BF1C5008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3537B-8907-4BD4-9BA5-E67EE5B6B9E6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798A5015-721D-4B79-BC21-24F627C2A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623152C-D6AD-4D3F-9CC4-05A2263E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A3D38-8EFD-46DC-92B6-D4BA4969363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63360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0FFE588-4174-4DB5-A7AE-0CC3BCEF6FB1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D62C12AC-ABA5-4FC8-AF4A-F4474BED6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F05BD-DAEC-4F9C-9B40-0E23CD9A61A9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36AD276-82B1-449F-8EF1-B2FF6675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0519808F-53B7-45C9-9867-B923868F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67964-2420-4113-AFF4-97E64487F5F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99931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8BEEC11-7532-4408-B059-2F573F98F13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F8007D77-1650-4BDF-850E-F37D8FC7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21EB4-C0C0-4799-AA83-D460171E4315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4ACFB8F5-2393-45C3-B4FA-C8BDCB02F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930669-4CB7-4B99-BC57-73F0970E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F3212-EF43-46E6-8434-7A16E102575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886389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F83D38BB-4C8F-4F25-88F1-4119D4B89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3E2F-9BA2-416A-A23E-5FE4FFD97992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403E82B4-CDBE-4D16-B3C6-8EDC021E8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A7E2FE0-F81C-4BB7-B7D4-4B2AA904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CD9B2-641B-4523-8B19-03C0CBB94B0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511508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754BEFDA-85B3-46DC-8606-F065482CCC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B66B85C1-ED95-4FB1-B710-557E741D71C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3689FB45-15AB-4EE4-94FA-6C652FD16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AC11F-4158-47B3-B79C-3C13811FBE2D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648FCA4B-B28D-459B-BC8B-2245E123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1837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6EC2E4A-EBBF-4FBB-ACA1-56EEFDCA4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4F386-D887-46B1-919D-A4258A0E0E3C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515ED96-4635-4E19-AB44-D5F4637A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4B6F0E5-7ABF-4635-945C-275E68A47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5264C-5929-4F8F-9FC2-359E29C902D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01118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7392599-3C39-40FB-94F5-0488BDF93036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6C730E1-8720-47BC-87D0-578734C42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54899-0599-490C-87CD-929E818D1A3D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9BF96CD-A50B-4B8E-8141-D032DE66E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116B22B-640D-4D0B-AD65-129B07FD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99E70-85F1-483B-A17E-40A40CC24CC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80919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13CE79-7641-40CF-B235-FFF8B855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99AD2-D7B5-4C1A-9C23-B5A58F2CF627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97C9E9-A3A3-4C90-8D4F-51EEF5FF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6F046-1232-4D1D-ACFC-E95A8C68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32F06-C0BC-4E54-9ABA-501037E3E5E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438242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7A69B2-4912-4AC6-AD51-0952798F6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5669C-E661-461F-B2FA-BBDC1C205175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BAA34A-0082-4CE1-847A-221F24400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5973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163CFF0-B03F-463F-B66A-1B20691FC3DA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60265626-E35A-409D-941D-A294EAC21A8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33A9093-EF6B-4115-A4BD-9B336536C1A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3AA1E4E-C57C-49CB-8E41-BB7A60BA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4D49B-F058-4666-8BF8-DCE67D5B1DCE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3DB2821-D99F-402B-AD27-541F8DAA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726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4C72D1A2-CCF9-49AB-B529-0787C6D622A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7D7F379-AE97-40BC-BCAB-F8CCFBF057C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AB1F54-9803-49A1-8D01-3EA2913A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F730F-CDA0-4E9B-8C4F-0C89AF6F8C40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3F2F157-0E61-41CE-81E3-FB89BF47E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4916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C96B105-2C0D-4948-AD70-DC8679124F70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A79C4C2E-63C4-46A7-ACE2-78F730429E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261A1ACB-E7C6-4649-B188-BB681BBF5EA1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1BC3900F-05EF-4418-BBD0-81764E53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D617C-0A27-4D52-A625-33BFBE6CEEC7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A3E3C2EE-084F-443A-9F92-C6ECA8AD1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174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89B707FE-6C11-4EC9-93AF-4802331B325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B588BD8-B55C-45BA-8923-7505BF12AF3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5A3DE28E-D6C6-4E24-AC76-AB83FDDB1850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7CCE5C26-75E8-453F-921A-B02209AA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9EF27-FEF3-4CDA-AB48-E25541E3496B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01C77FEA-1454-402B-8E59-5E25A52E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8284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8AE2ACBD-7A76-46DE-8C83-143D48B823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BD1C4B92-5D64-4609-9330-2EF594C0375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224F30-88A3-4C00-9AE3-3C076B15B97C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9091C434-957E-42C5-8E9E-369D9F1C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FBB82-0018-421D-8F3F-8DEB169FA924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C8982311-0C69-4EF1-A976-DC6E76FB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5135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18CA3998-22D1-4867-A160-2C79FECDCD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A8F28344-76E3-41F0-B277-852B2D0A5B5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7BBCC2B3-1954-4DF0-89A0-08B77D6B6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5BB7-5DAE-4C97-8B4D-79E5646A0A0C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98C4F7C2-ED11-41C3-B49D-976F7E59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7716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2BA59124-F74E-4BC6-BC7E-E5A9D7BC2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4F2C293B-F613-4FE6-B240-C1F0C0933828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C0F2FC1-CC38-4A11-A44C-72E93444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C84FF-EDFC-49FB-9526-384950361104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BE23519-52FE-49BA-B58F-492027D1F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4543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30FB01B-42A4-43E7-8D2E-174F3BF2BC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E83D27E-349E-45D4-BA9F-EEB74CAC4592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479A6FA1-B13E-4051-9E08-A50CE40F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6DCC-2091-4A28-B0E4-DB4154759D8C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2D80159-CC4C-43EF-BE2E-A6B48A39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294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5D0C842A-C249-4C0A-9AA6-055AD90861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EF74E77-A4CD-4B99-A76D-650E28A891AB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2C20201-1433-4C55-8A42-C7D101D8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09086-3EAD-446B-A6D2-0EB2DEAAB9A4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A44BAA4-CE30-4C74-B2F3-0116B137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067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74941C0D-9083-4923-81D7-11A61144892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8EF8EB33-FF1E-490C-B754-A24BB3F066E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A20208C-B1EC-4812-B009-712CB0B7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7C99-FBAD-4806-938D-13BE5315D7C1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D51D2B0-7F8E-48B4-A133-64E1C095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5300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re et 2 contenus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92100" y="1211263"/>
            <a:ext cx="4249738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94238" y="1211263"/>
            <a:ext cx="4251325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</p:nvPr>
        </p:nvSpPr>
        <p:spPr>
          <a:xfrm>
            <a:off x="292100" y="3817938"/>
            <a:ext cx="8653463" cy="24558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17A53F-2F85-4DCD-93EB-73778E7405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406F78C-046D-412E-8769-7ADCFE1950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713610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F783C8-F0A1-4AC5-860A-5B09EF16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C801D-4C49-4393-82FE-B2098CC8F815}" type="datetime1">
              <a:rPr lang="fr-FR"/>
              <a:pPr>
                <a:defRPr/>
              </a:pPr>
              <a:t>04/10/2022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52381-979D-48BA-9A8C-716FFEE4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72291B-70BF-4D59-8496-F90A3FF4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3D1507-2F5E-46C8-9F06-6AE443D7536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18574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3A7FAA-2226-40A6-AAB0-92A932DF464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CE79833-BAF2-4D27-BE2F-873E8749A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8D399-934C-45D1-A1A8-759E9E00C55E}" type="datetime1">
              <a:rPr lang="fr-FR"/>
              <a:pPr>
                <a:defRPr/>
              </a:pPr>
              <a:t>04/10/2022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2CE3071-D8C6-4E3E-9733-0EA2D6FD7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0EA1928-76FA-4F9F-9437-5E61D921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3EB2826-3DA2-4C44-88C1-B7B03627766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79009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1E35E-3C20-4A07-AB0D-56E68988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4B8D7-D1C4-4019-9546-E82E439BBA56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CAD102-54FC-466E-BBBB-F02AA6E7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63616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D4D2D70-527D-44F3-B340-5DBEB9313B1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18A53202-624F-4C54-8351-E068C19E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55863-BF21-4B60-95CF-26D5ACE411DC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1DFB3F39-9075-4AE3-9382-09B226F28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25AC7F8A-382C-4E85-A7FE-9E8AD6FD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A362C46-7201-4F3A-B0DD-4C37C46EE15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92890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420697D-CF33-4726-9898-A6A9A74260A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C2C9EB9B-A837-4717-B9AF-81142E98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FF27E-CFB7-4E8E-A559-CF7D8626FAF0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B7C58108-2431-4388-BA45-D024532F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9A121D14-B883-4631-8711-3D6C2BDA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0F611B3-3765-428B-A3F6-1392D8E9826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37391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4DE40D3-1DC4-481F-BC4C-57FECCA18E0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5DB4C48D-2FA5-43CC-A991-9EB3CE40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82338-933B-4F88-B48C-4F39B9D86C8B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5E993FFE-9D99-49DD-8526-39AF9CE42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0E98B-077F-4E26-AD82-6C565D87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AC2C6C1-4769-4411-A715-FB8AC407E07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38331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12540794-9ACA-4472-802E-6F4D00A9D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5D3B6-096B-4966-8B8E-40049953DA92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3C2BAED8-3700-4B20-9E9E-9703F196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7EE6A5C-B647-4DB9-A76F-67288FE2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F3F7A-7BF0-4FE3-80E0-D234E05F088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32487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1319B9A-1C44-4BDC-AEE0-4A61A264E0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1B80A849-1FE0-4D94-9081-C761E276BF1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3F912AF-2C92-40B5-8E35-24ADAEB7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6C5E9-297A-41E1-A97F-D9769FF68DE9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E3BDE4E1-366D-455E-BA1D-4EE9BE85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996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89FAA2-B18E-40DA-8E52-AB7D26C91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6D3E1-178D-4203-942C-80F40F0B2452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525507E-A7CF-434D-8F10-916226CB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0260EEC-A948-4B16-9CF7-725DBBA48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11E3-012A-44D9-B9C2-D185F5A5449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31199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12AF8C5-2D89-4704-9321-DBA94C8FEBA0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E611D51-B6BF-4140-912B-BA332144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9AB0E-E7D7-490A-8A76-A816F991C4EB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B01BBC2-FB4E-468C-8117-735F450D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449D72E-0232-4248-8768-7E0ED71E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DF3C9A3-253C-4146-94F6-4DFC2B8ED79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64026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5CCE52-336E-4AE8-B590-FBF3B32F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CF2AB-70CC-4182-BE5B-6043B0A254AF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731D37-F66F-4AE1-9497-600121EB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7763B5-E2D9-49DE-BA34-5D7B8A8B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E6EE2-0440-4C4A-B5C3-3F2D816A02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113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378202-C20F-498C-BD01-75DC3BDC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B81923-F319-47D9-B077-B74D6A27A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8FA032-93B1-48F3-8118-9853C14D1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3609-02BA-4F52-9B7E-6A1CE0517BAC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A5EA6E-F00E-4752-B5A9-62CDB3EA7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A024D-A1C5-4C26-A203-BDDF17F1B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17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42363AA9-01B0-43B4-ABF7-189A6655B0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6197A36-345B-4DAE-B050-D0FBCF1F2E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E23EAC-7492-4DA5-B0F1-E172F15F0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888FB8-B7AF-45DA-898B-437E4E4EAC8D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F7A9F3-047B-45C9-BBBE-6DA4CA32E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150E7F0-926D-4BF9-B215-1A389F64E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AEBC84-8C14-4D3A-9B58-F0DC8787E74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049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7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60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A3B5F169-CE6D-4860-9BF1-ADCC12FF7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8DF30DB2-7A3F-4FFD-9572-A610A9916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8C0FFF-852F-4FF7-9385-7CD1E0F1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B42C23-F598-4A66-94B2-71AD3BC0E274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E8B848-6A7B-4B42-AE92-8F636DF45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57F456C-92A4-4469-AE96-0DF5CF461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7F7F7F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C759E639-B116-47E3-B83B-B23A1C15AFF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691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47D32018-109E-420E-AF3F-21E0BBE290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677D6DB9-4597-4F24-93ED-ABBE081BB8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8BB65C-21ED-44C7-920E-860A74841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6DBACE-091D-4489-B6D3-F50E79DC9958}" type="datetime1">
              <a:rPr lang="fr-FR" altLang="fr-FR"/>
              <a:pPr>
                <a:defRPr/>
              </a:pPr>
              <a:t>04/10/2022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B6A06F-75C6-44CF-B009-5DEDD143D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90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9F70D41B-4671-4B2E-B8CF-3670FE58E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5FE3589C-804C-43C2-A8CD-243B1DA15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C43D0B-CDCB-4C96-9AB3-A5E41FBA8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863D01-3DCA-462E-9607-1C7D40C42059}" type="datetime1">
              <a:rPr lang="fr-FR"/>
              <a:pPr>
                <a:defRPr/>
              </a:pPr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6F6D0E-678D-4772-A777-08DCF9B0A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A796517-BD58-4885-881F-C0FD2D51E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5232AFF-3AFE-4F01-B166-6BB9A76BD2B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612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ourworldindata.org/land-use" TargetMode="Externa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ipcc.ch/site/assets/uploads/sites/4/2020/07/03_Technical-Summary-TS_V2.pdf" TargetMode="Externa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ea.blob.core.windows.net/assets/beceb956-0dcf-4d73-89fe-1310e3046d68/NetZeroby2050-ARoadmapfortheGlobalEnergySector_CORR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Dauphine – Master EFC	                         Christian de Perthuis	                        </a:t>
            </a:r>
            <a:r>
              <a:rPr lang="fr-FR" altLang="fr-FR" sz="1600" dirty="0">
                <a:latin typeface="Arial Narrow" panose="020B0606020202030204" pitchFamily="34" charset="0"/>
              </a:rPr>
              <a:t>5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octobre 2022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143508" y="4308168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 La transition bas carbone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Séance 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81F86E-7DC0-CC82-F643-45F9BCE92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477" y="1778109"/>
            <a:ext cx="4487045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F1B12-4FCC-4A4E-9AFE-739D71E1571E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du cours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 : ce que l’on sait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L’action face au réchauffement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transition bas carbone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implications économiques</a:t>
            </a: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F1B12-4FCC-4A4E-9AFE-739D71E1571E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ordres de grandeur clefs</a:t>
            </a: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Carbone « vivant »</a:t>
            </a:r>
          </a:p>
          <a:p>
            <a:pPr marL="857241" lvl="1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Puits de carbone : le rôle de la biodiversité</a:t>
            </a:r>
          </a:p>
          <a:p>
            <a:pPr marL="857241" lvl="1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changements d’usage des sols : la déforestation</a:t>
            </a:r>
          </a:p>
          <a:p>
            <a:pPr marL="857241" lvl="1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L’enjeu agricole et alimentaire</a:t>
            </a: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Carbone fossile</a:t>
            </a:r>
          </a:p>
          <a:p>
            <a:pPr marL="857241" lvl="1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transitions énergétiques </a:t>
            </a:r>
          </a:p>
          <a:p>
            <a:pPr marL="857241" lvl="1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sources décarbonées</a:t>
            </a:r>
          </a:p>
          <a:p>
            <a:pPr marL="857241" lvl="1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fossiles font de la résistance</a:t>
            </a:r>
          </a:p>
          <a:p>
            <a:pPr marL="857241" lvl="1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énergétique et développement économique</a:t>
            </a:r>
          </a:p>
          <a:p>
            <a:pPr marL="857241" lvl="1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18974696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4D8559-DB06-2D1B-EAD3-94C407412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0"/>
            <a:ext cx="7181126" cy="68768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3907A6-1169-76F4-5067-210C7F8F2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579" y="1154890"/>
            <a:ext cx="2406886" cy="21300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42EA84A-FD2D-F4C5-5216-FCCD25008F61}"/>
              </a:ext>
            </a:extLst>
          </p:cNvPr>
          <p:cNvSpPr txBox="1"/>
          <p:nvPr/>
        </p:nvSpPr>
        <p:spPr>
          <a:xfrm>
            <a:off x="6857823" y="6453336"/>
            <a:ext cx="2250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Source : IPCC AR6-WG3</a:t>
            </a:r>
          </a:p>
        </p:txBody>
      </p:sp>
    </p:spTree>
    <p:extLst>
      <p:ext uri="{BB962C8B-B14F-4D97-AF65-F5344CB8AC3E}">
        <p14:creationId xmlns:p14="http://schemas.microsoft.com/office/powerpoint/2010/main" val="1271354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889A470-CAD5-884D-935A-F766069BC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CD9B2-641B-4523-8B19-03C0CBB94B0A}" type="slidenum">
              <a:rPr lang="fr-FR" altLang="fr-FR" smtClean="0"/>
              <a:pPr>
                <a:defRPr/>
              </a:pPr>
              <a:t>5</a:t>
            </a:fld>
            <a:endParaRPr lang="fr-FR" alt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F319186-CCE9-673A-17B5-54B1B59F4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9" y="1412776"/>
            <a:ext cx="9132669" cy="469682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51585A3-314E-AC4F-AA99-66927AD519B9}"/>
              </a:ext>
            </a:extLst>
          </p:cNvPr>
          <p:cNvSpPr txBox="1"/>
          <p:nvPr/>
        </p:nvSpPr>
        <p:spPr>
          <a:xfrm>
            <a:off x="485014" y="170174"/>
            <a:ext cx="8252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Les émissions liées à l’agriculture et à l’usage des sols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4113B7-D74E-6E69-B2A4-0CAA0C27C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6373271"/>
            <a:ext cx="2249619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8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9A7525C-CBCD-43E1-9097-BD127C14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0C2FF5-597F-4272-906A-A3CC931C8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80728"/>
            <a:ext cx="8733554" cy="537562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7569C0B-943A-449C-8838-3F7DE9B25455}"/>
              </a:ext>
            </a:extLst>
          </p:cNvPr>
          <p:cNvSpPr txBox="1"/>
          <p:nvPr/>
        </p:nvSpPr>
        <p:spPr>
          <a:xfrm>
            <a:off x="179512" y="79606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Cumul des émissions (1850-2100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C15A5D-A445-419E-9D44-09488F0BF383}"/>
              </a:ext>
            </a:extLst>
          </p:cNvPr>
          <p:cNvSpPr txBox="1"/>
          <p:nvPr/>
        </p:nvSpPr>
        <p:spPr>
          <a:xfrm flipH="1">
            <a:off x="6660232" y="6448332"/>
            <a:ext cx="2376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GIEC, AR6-WG1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F1700E-9020-42D0-82AD-0F82E60F37B3}"/>
              </a:ext>
            </a:extLst>
          </p:cNvPr>
          <p:cNvSpPr txBox="1"/>
          <p:nvPr/>
        </p:nvSpPr>
        <p:spPr>
          <a:xfrm>
            <a:off x="0" y="136519"/>
            <a:ext cx="9143999" cy="4616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Emissions et absorptions de CO</a:t>
            </a:r>
            <a:r>
              <a:rPr kumimoji="0" lang="fr-FR" sz="2400" b="1" i="0" u="none" strike="noStrike" kern="1200" cap="none" spc="0" normalizeH="0" baseline="-2500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dans les scénarios du GIEC 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69FA1D5-2684-4C36-97B7-181C6B3C1B90}"/>
              </a:ext>
            </a:extLst>
          </p:cNvPr>
          <p:cNvCxnSpPr>
            <a:cxnSpLocks/>
          </p:cNvCxnSpPr>
          <p:nvPr/>
        </p:nvCxnSpPr>
        <p:spPr>
          <a:xfrm>
            <a:off x="7740352" y="4077072"/>
            <a:ext cx="0" cy="1224136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59E11E4-ED8B-480E-9ADA-36B7DE8E12B2}"/>
              </a:ext>
            </a:extLst>
          </p:cNvPr>
          <p:cNvSpPr txBox="1"/>
          <p:nvPr/>
        </p:nvSpPr>
        <p:spPr>
          <a:xfrm>
            <a:off x="7092280" y="4381363"/>
            <a:ext cx="914400" cy="307777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38 %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5EAADFD-BF0C-48F4-9EA6-54AE434F17DB}"/>
              </a:ext>
            </a:extLst>
          </p:cNvPr>
          <p:cNvCxnSpPr>
            <a:cxnSpLocks/>
          </p:cNvCxnSpPr>
          <p:nvPr/>
        </p:nvCxnSpPr>
        <p:spPr>
          <a:xfrm>
            <a:off x="1187624" y="4653136"/>
            <a:ext cx="0" cy="64807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144856C5-4BB5-4C52-BF1E-621DA79B6409}"/>
              </a:ext>
            </a:extLst>
          </p:cNvPr>
          <p:cNvSpPr txBox="1"/>
          <p:nvPr/>
        </p:nvSpPr>
        <p:spPr>
          <a:xfrm>
            <a:off x="182613" y="4253383"/>
            <a:ext cx="1728192" cy="307777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70 %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325FA61-6E75-48A7-B286-79C216153032}"/>
              </a:ext>
            </a:extLst>
          </p:cNvPr>
          <p:cNvSpPr txBox="1"/>
          <p:nvPr/>
        </p:nvSpPr>
        <p:spPr>
          <a:xfrm flipH="1">
            <a:off x="3923928" y="4598826"/>
            <a:ext cx="746369" cy="307777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54 %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CDC4D77-3761-4DAD-8FC5-5D24CE2312BF}"/>
              </a:ext>
            </a:extLst>
          </p:cNvPr>
          <p:cNvCxnSpPr>
            <a:cxnSpLocks/>
          </p:cNvCxnSpPr>
          <p:nvPr/>
        </p:nvCxnSpPr>
        <p:spPr>
          <a:xfrm>
            <a:off x="4427984" y="4381363"/>
            <a:ext cx="0" cy="919845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255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3F4DE3B-CDAC-4E76-BDAC-64A75D84B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ACD9B2-641B-4523-8B19-03C0CBB94B0A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altLang="fr-FR" sz="11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746D2B-E373-488F-B911-DA49687D9A11}"/>
              </a:ext>
            </a:extLst>
          </p:cNvPr>
          <p:cNvSpPr txBox="1"/>
          <p:nvPr/>
        </p:nvSpPr>
        <p:spPr>
          <a:xfrm>
            <a:off x="3937785" y="628322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</a:t>
            </a:r>
            <a:r>
              <a:rPr kumimoji="0" lang="en-US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2"/>
              </a:rPr>
              <a:t>https://ourworldindata.org/land-use  </a:t>
            </a:r>
            <a:endParaRPr kumimoji="0" lang="en-US" alt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8DF134-41B0-413C-A434-B90F06849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265" y="5810866"/>
            <a:ext cx="1393320" cy="77959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5A43A1C-7CBB-426D-B464-994864E76A89}"/>
              </a:ext>
            </a:extLst>
          </p:cNvPr>
          <p:cNvSpPr txBox="1"/>
          <p:nvPr/>
        </p:nvSpPr>
        <p:spPr>
          <a:xfrm>
            <a:off x="400692" y="136525"/>
            <a:ext cx="88665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L’occupation des sols de la planète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quelques ordres de grandeur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897DC1-0FD3-4251-96EF-CBA853A15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41072"/>
            <a:ext cx="9144000" cy="40697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7DA8AD-1FCB-4322-A747-54E5DA800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658" y="1"/>
            <a:ext cx="9279556" cy="68741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92487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4A1A6F-C0CD-408E-9D10-679732A2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651F3-340C-466A-ADCC-6C004BBA0307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9155" name="Image 4">
            <a:extLst>
              <a:ext uri="{FF2B5EF4-FFF2-40B4-BE49-F238E27FC236}">
                <a16:creationId xmlns:a16="http://schemas.microsoft.com/office/drawing/2014/main" id="{4215D8D6-7471-4F42-B2DC-01E199756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225550"/>
            <a:ext cx="9134475" cy="3816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ZoneTexte 5">
            <a:extLst>
              <a:ext uri="{FF2B5EF4-FFF2-40B4-BE49-F238E27FC236}">
                <a16:creationId xmlns:a16="http://schemas.microsoft.com/office/drawing/2014/main" id="{88D87089-E57D-41AA-9341-88245CDC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87413"/>
            <a:ext cx="3870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forêts dans le monde (FAO, 2020)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D38FA-621D-4DDD-A08F-836CEC65DD0B}"/>
              </a:ext>
            </a:extLst>
          </p:cNvPr>
          <p:cNvSpPr txBox="1"/>
          <p:nvPr/>
        </p:nvSpPr>
        <p:spPr>
          <a:xfrm>
            <a:off x="2398713" y="4552950"/>
            <a:ext cx="5895975" cy="180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Evolution des surfaces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forestières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Milliers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Km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1990/2000	2000/2010	2010/2020	1990/2020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Forêt non tropicale	   +326	   +395	    +301	   +1022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Forêt tropicale 	  -1109	    -913	     -775	    -2797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Dont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Amazonie	    -511	    -524	     -260	     -1295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Asie-Pacifique	    -274	      -45	     -121	      -440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Afrique  		    -324	    -344	     -394	     -1062</a:t>
            </a:r>
          </a:p>
        </p:txBody>
      </p:sp>
      <p:sp>
        <p:nvSpPr>
          <p:cNvPr id="49158" name="Titre 1">
            <a:extLst>
              <a:ext uri="{FF2B5EF4-FFF2-40B4-BE49-F238E27FC236}">
                <a16:creationId xmlns:a16="http://schemas.microsoft.com/office/drawing/2014/main" id="{E32ECA2A-A66A-427F-B2A3-B02AC1992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136525"/>
            <a:ext cx="9144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La rétraction des forêts : vision d’ensemble</a:t>
            </a:r>
          </a:p>
        </p:txBody>
      </p:sp>
      <p:sp>
        <p:nvSpPr>
          <p:cNvPr id="49159" name="ZoneTexte 14">
            <a:extLst>
              <a:ext uri="{FF2B5EF4-FFF2-40B4-BE49-F238E27FC236}">
                <a16:creationId xmlns:a16="http://schemas.microsoft.com/office/drawing/2014/main" id="{5E1AA46E-E673-479E-8BFD-B2A983E3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6538913"/>
            <a:ext cx="1646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FAO (2020)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8B2E368-D4E2-489A-8F1D-53DE7F09E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272F28-892C-47CD-978A-B49C3359158E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0179" name="Image 5">
            <a:extLst>
              <a:ext uri="{FF2B5EF4-FFF2-40B4-BE49-F238E27FC236}">
                <a16:creationId xmlns:a16="http://schemas.microsoft.com/office/drawing/2014/main" id="{6655660E-42E0-4EB9-9220-01E625DDA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2982913"/>
            <a:ext cx="3857625" cy="28876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0" name="ZoneTexte 9">
            <a:extLst>
              <a:ext uri="{FF2B5EF4-FFF2-40B4-BE49-F238E27FC236}">
                <a16:creationId xmlns:a16="http://schemas.microsoft.com/office/drawing/2014/main" id="{3D7A8DB6-329D-4B3D-9A61-3BA2D1AE2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8" y="571500"/>
            <a:ext cx="3368675" cy="830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Où la forêt stocke (ou déstocke) le CO</a:t>
            </a:r>
            <a:r>
              <a:rPr kumimoji="0" lang="fr-FR" altLang="fr-FR" sz="2400" b="1" i="0" u="none" strike="noStrike" kern="1200" cap="none" spc="0" normalizeH="0" baseline="-2500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2</a:t>
            </a:r>
            <a:r>
              <a:rPr kumimoji="0" lang="fr-FR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?</a:t>
            </a:r>
          </a:p>
        </p:txBody>
      </p:sp>
      <p:sp>
        <p:nvSpPr>
          <p:cNvPr id="50181" name="ZoneTexte 12">
            <a:extLst>
              <a:ext uri="{FF2B5EF4-FFF2-40B4-BE49-F238E27FC236}">
                <a16:creationId xmlns:a16="http://schemas.microsoft.com/office/drawing/2014/main" id="{3F32BEAC-0714-40A2-96ED-849379DD2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1814513"/>
            <a:ext cx="3892550" cy="1168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arbres stockent moins de la moitié du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</a:t>
            </a:r>
            <a:r>
              <a:rPr kumimoji="0" lang="fr-FR" altLang="fr-FR" sz="1400" b="1" i="0" u="none" strike="noStrike" kern="1200" cap="none" spc="0" normalizeH="0" baseline="-2500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d’une forêt en moyenne 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beaucoup moins dans les forêts boréales et dans les tourbières (Indonésie). </a:t>
            </a:r>
          </a:p>
        </p:txBody>
      </p:sp>
      <p:sp>
        <p:nvSpPr>
          <p:cNvPr id="50182" name="ZoneTexte 13">
            <a:extLst>
              <a:ext uri="{FF2B5EF4-FFF2-40B4-BE49-F238E27FC236}">
                <a16:creationId xmlns:a16="http://schemas.microsoft.com/office/drawing/2014/main" id="{EACCDFE0-CCB2-4DA0-ACB2-57E3B55B2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75" y="6262688"/>
            <a:ext cx="1646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FAO (2020)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962A92E-A089-476F-BE8D-1E5A4BC8A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475" y="661988"/>
            <a:ext cx="4532313" cy="6059487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92312C1-3341-4FC8-9BBA-21148CD8C972}"/>
              </a:ext>
            </a:extLst>
          </p:cNvPr>
          <p:cNvSpPr txBox="1"/>
          <p:nvPr/>
        </p:nvSpPr>
        <p:spPr>
          <a:xfrm>
            <a:off x="4562475" y="139700"/>
            <a:ext cx="4532313" cy="52228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Stockage et déstockage de la forêt dans le monde (Mons de T de C par an)</a:t>
            </a:r>
          </a:p>
        </p:txBody>
      </p:sp>
      <p:sp>
        <p:nvSpPr>
          <p:cNvPr id="50185" name="ZoneTexte 26">
            <a:extLst>
              <a:ext uri="{FF2B5EF4-FFF2-40B4-BE49-F238E27FC236}">
                <a16:creationId xmlns:a16="http://schemas.microsoft.com/office/drawing/2014/main" id="{1BD1A8B8-8246-4D59-9BD0-91C265898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9275" y="1062038"/>
            <a:ext cx="1508125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Europe </a:t>
            </a: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(Russie inclue)</a:t>
            </a:r>
          </a:p>
        </p:txBody>
      </p:sp>
      <p:sp>
        <p:nvSpPr>
          <p:cNvPr id="50186" name="ZoneTexte 27">
            <a:extLst>
              <a:ext uri="{FF2B5EF4-FFF2-40B4-BE49-F238E27FC236}">
                <a16:creationId xmlns:a16="http://schemas.microsoft.com/office/drawing/2014/main" id="{7B7F55DA-FA8D-4D73-8291-5B86E642D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363" y="1831975"/>
            <a:ext cx="1316037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Amérique</a:t>
            </a:r>
            <a:r>
              <a:rPr kumimoji="0" lang="en-US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du Nord</a:t>
            </a:r>
          </a:p>
        </p:txBody>
      </p:sp>
      <p:sp>
        <p:nvSpPr>
          <p:cNvPr id="50187" name="ZoneTexte 28">
            <a:extLst>
              <a:ext uri="{FF2B5EF4-FFF2-40B4-BE49-F238E27FC236}">
                <a16:creationId xmlns:a16="http://schemas.microsoft.com/office/drawing/2014/main" id="{B3F797E1-4BDA-437F-937B-1A2B16C02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1462088"/>
            <a:ext cx="942975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Asie de l‘Est</a:t>
            </a:r>
          </a:p>
        </p:txBody>
      </p:sp>
      <p:sp>
        <p:nvSpPr>
          <p:cNvPr id="50188" name="ZoneTexte 29">
            <a:extLst>
              <a:ext uri="{FF2B5EF4-FFF2-40B4-BE49-F238E27FC236}">
                <a16:creationId xmlns:a16="http://schemas.microsoft.com/office/drawing/2014/main" id="{716A7A9D-5F86-4E07-B385-ED7A6C6B7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8275" y="2230438"/>
            <a:ext cx="1893888" cy="247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Asie centrale et occidentale</a:t>
            </a:r>
          </a:p>
        </p:txBody>
      </p:sp>
      <p:sp>
        <p:nvSpPr>
          <p:cNvPr id="50189" name="ZoneTexte 30">
            <a:extLst>
              <a:ext uri="{FF2B5EF4-FFF2-40B4-BE49-F238E27FC236}">
                <a16:creationId xmlns:a16="http://schemas.microsoft.com/office/drawing/2014/main" id="{CBA815E2-9432-451A-8CC1-A4D9FFA7C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8513" y="3848100"/>
            <a:ext cx="1298575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Amérique centrale</a:t>
            </a:r>
          </a:p>
        </p:txBody>
      </p:sp>
      <p:sp>
        <p:nvSpPr>
          <p:cNvPr id="50190" name="ZoneTexte 31">
            <a:extLst>
              <a:ext uri="{FF2B5EF4-FFF2-40B4-BE49-F238E27FC236}">
                <a16:creationId xmlns:a16="http://schemas.microsoft.com/office/drawing/2014/main" id="{E12649A3-B601-42A3-ACAF-C2272FAFF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8513" y="4303713"/>
            <a:ext cx="1165225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Asie du Sud-Est</a:t>
            </a:r>
          </a:p>
        </p:txBody>
      </p:sp>
      <p:sp>
        <p:nvSpPr>
          <p:cNvPr id="50191" name="ZoneTexte 32">
            <a:extLst>
              <a:ext uri="{FF2B5EF4-FFF2-40B4-BE49-F238E27FC236}">
                <a16:creationId xmlns:a16="http://schemas.microsoft.com/office/drawing/2014/main" id="{9BCFA858-EBAF-4938-9C7C-82A98A59E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8513" y="4694238"/>
            <a:ext cx="1741487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Afrique de l’Est et du Sud</a:t>
            </a:r>
          </a:p>
        </p:txBody>
      </p:sp>
      <p:sp>
        <p:nvSpPr>
          <p:cNvPr id="50192" name="ZoneTexte 33">
            <a:extLst>
              <a:ext uri="{FF2B5EF4-FFF2-40B4-BE49-F238E27FC236}">
                <a16:creationId xmlns:a16="http://schemas.microsoft.com/office/drawing/2014/main" id="{630DC477-4CF7-478C-8E4B-2CA010B1B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0" y="5102225"/>
            <a:ext cx="124460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Amérique du Sud</a:t>
            </a:r>
          </a:p>
        </p:txBody>
      </p:sp>
      <p:sp>
        <p:nvSpPr>
          <p:cNvPr id="50193" name="ZoneTexte 34">
            <a:extLst>
              <a:ext uri="{FF2B5EF4-FFF2-40B4-BE49-F238E27FC236}">
                <a16:creationId xmlns:a16="http://schemas.microsoft.com/office/drawing/2014/main" id="{1F0256AF-D01B-4CCE-85CC-1E54217D6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338" y="5508625"/>
            <a:ext cx="1938337" cy="247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Afrique de l’ouest et centrale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7123E65-546D-4493-9CD5-A761B859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E617B7-AD35-47AD-8D75-27D80BC1E2E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1203" name="Image 3">
            <a:extLst>
              <a:ext uri="{FF2B5EF4-FFF2-40B4-BE49-F238E27FC236}">
                <a16:creationId xmlns:a16="http://schemas.microsoft.com/office/drawing/2014/main" id="{99AA526C-6CC8-4F47-8DB3-06FFE7962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5875"/>
            <a:ext cx="2973388" cy="35766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4" name="ZoneTexte 5">
            <a:extLst>
              <a:ext uri="{FF2B5EF4-FFF2-40B4-BE49-F238E27FC236}">
                <a16:creationId xmlns:a16="http://schemas.microsoft.com/office/drawing/2014/main" id="{7B481071-463F-47F0-ADC0-1074C9647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3592513"/>
            <a:ext cx="2973388" cy="17541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Crops” : soja à plus de 95 %.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“Small scale” : agriculture de subsistance (manioc, igname, volaille …).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“Fire” : changements d’usage des terres favorisés par des incendies spontanés. </a:t>
            </a:r>
          </a:p>
        </p:txBody>
      </p:sp>
      <p:sp>
        <p:nvSpPr>
          <p:cNvPr id="51218" name="ZoneTexte 9">
            <a:extLst>
              <a:ext uri="{FF2B5EF4-FFF2-40B4-BE49-F238E27FC236}">
                <a16:creationId xmlns:a16="http://schemas.microsoft.com/office/drawing/2014/main" id="{A2FC9DAD-1F57-41AE-A97C-223B547B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242888"/>
            <a:ext cx="5110163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Brésil : le recul de la déforestation dans les années 2005 à 2015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955384F-9FDC-443D-8890-0268FF6E99AF}"/>
              </a:ext>
            </a:extLst>
          </p:cNvPr>
          <p:cNvSpPr txBox="1"/>
          <p:nvPr/>
        </p:nvSpPr>
        <p:spPr>
          <a:xfrm>
            <a:off x="40481" y="1168238"/>
            <a:ext cx="6056313" cy="1092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Trois leviers principaux :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Plan fédéral 2006 contraignant (contrôle par imagerie satellite)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Moratoires sur exportations de viande et de soja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“Plan Amazon” : projets de reconversions agricoles (incitations économiques)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A68AC3-A5A3-48EF-B59D-2CEE95808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" y="2353938"/>
            <a:ext cx="5881854" cy="43965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u numéro de diapositive 1">
            <a:extLst>
              <a:ext uri="{FF2B5EF4-FFF2-40B4-BE49-F238E27FC236}">
                <a16:creationId xmlns:a16="http://schemas.microsoft.com/office/drawing/2014/main" id="{C77DE404-4F1E-42C9-9976-8073813C9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B35506-028A-468E-A9E5-CFA0E81B7768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altLang="fr-FR" sz="11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2227" name="ZoneTexte 3">
            <a:extLst>
              <a:ext uri="{FF2B5EF4-FFF2-40B4-BE49-F238E27FC236}">
                <a16:creationId xmlns:a16="http://schemas.microsoft.com/office/drawing/2014/main" id="{8C3C2C33-5D3F-4901-9D48-3F14C501515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71488" y="134938"/>
            <a:ext cx="8220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interactions Agriculture/Forêt</a:t>
            </a:r>
          </a:p>
        </p:txBody>
      </p:sp>
      <p:sp>
        <p:nvSpPr>
          <p:cNvPr id="52228" name="ZoneTexte 5">
            <a:extLst>
              <a:ext uri="{FF2B5EF4-FFF2-40B4-BE49-F238E27FC236}">
                <a16:creationId xmlns:a16="http://schemas.microsoft.com/office/drawing/2014/main" id="{96699DA1-5169-49B1-9D6D-832D66211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6218238"/>
            <a:ext cx="4179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feu facilite d’extension des pâturages (Brésil, 2019)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71AFBE-FFA7-485F-9971-AEB519534B27}"/>
              </a:ext>
            </a:extLst>
          </p:cNvPr>
          <p:cNvSpPr txBox="1"/>
          <p:nvPr/>
        </p:nvSpPr>
        <p:spPr>
          <a:xfrm>
            <a:off x="147638" y="1046163"/>
            <a:ext cx="4092575" cy="266223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moteurs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de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déforestation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Extension de l’élevage extensif (industriel ou vivrier)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Développement des plantations (palme, café, coco, …)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Cultures vivrières sur brûlis (manioc, Iguame, patate douce, …),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3D9C7A-F672-4135-8D6E-EB2861D84F5A}"/>
              </a:ext>
            </a:extLst>
          </p:cNvPr>
          <p:cNvSpPr txBox="1"/>
          <p:nvPr/>
        </p:nvSpPr>
        <p:spPr>
          <a:xfrm>
            <a:off x="4572000" y="1046163"/>
            <a:ext cx="4314825" cy="267652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L’action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face à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déforestation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initiale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conservation + plantations dans une logique de compensation (Protocole de Kyoto)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Introduction de la REDD+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crédits carbone pour la “non déforestation”.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intégrée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climat &amp; biodiversité, Agroforesterie, Paiements pour services écosystémiques.</a:t>
            </a:r>
          </a:p>
        </p:txBody>
      </p:sp>
      <p:sp>
        <p:nvSpPr>
          <p:cNvPr id="52231" name="ZoneTexte 5">
            <a:extLst>
              <a:ext uri="{FF2B5EF4-FFF2-40B4-BE49-F238E27FC236}">
                <a16:creationId xmlns:a16="http://schemas.microsoft.com/office/drawing/2014/main" id="{35F68DD7-DD09-4FC6-9BF6-6FD9E67A6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246813"/>
            <a:ext cx="4740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Projet </a:t>
            </a: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agroforestier</a:t>
            </a: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à Madagascar (Agrisud-international)</a:t>
            </a:r>
          </a:p>
        </p:txBody>
      </p:sp>
      <p:pic>
        <p:nvPicPr>
          <p:cNvPr id="52232" name="Image 4">
            <a:extLst>
              <a:ext uri="{FF2B5EF4-FFF2-40B4-BE49-F238E27FC236}">
                <a16:creationId xmlns:a16="http://schemas.microsoft.com/office/drawing/2014/main" id="{D17B3176-2C10-4B2E-9B0D-0AE1F94AC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08400"/>
            <a:ext cx="431482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Image 4">
            <a:extLst>
              <a:ext uri="{FF2B5EF4-FFF2-40B4-BE49-F238E27FC236}">
                <a16:creationId xmlns:a16="http://schemas.microsoft.com/office/drawing/2014/main" id="{D153BE65-337B-42F7-A8F1-F53CEBC34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3659188"/>
            <a:ext cx="41370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Image 1">
            <a:extLst>
              <a:ext uri="{FF2B5EF4-FFF2-40B4-BE49-F238E27FC236}">
                <a16:creationId xmlns:a16="http://schemas.microsoft.com/office/drawing/2014/main" id="{5F4E8D20-FBCA-457A-AD4F-F3E14062A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763588"/>
            <a:ext cx="77501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0FEC43-FA7F-4292-B606-FD8D52B6C0B7}"/>
              </a:ext>
            </a:extLst>
          </p:cNvPr>
          <p:cNvSpPr txBox="1"/>
          <p:nvPr/>
        </p:nvSpPr>
        <p:spPr>
          <a:xfrm>
            <a:off x="835025" y="115888"/>
            <a:ext cx="77485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L’action sur l’offre : quelques principes d’agroécologie</a:t>
            </a:r>
          </a:p>
        </p:txBody>
      </p:sp>
      <p:sp>
        <p:nvSpPr>
          <p:cNvPr id="59396" name="ZoneTexte 6">
            <a:extLst>
              <a:ext uri="{FF2B5EF4-FFF2-40B4-BE49-F238E27FC236}">
                <a16:creationId xmlns:a16="http://schemas.microsoft.com/office/drawing/2014/main" id="{7AA0D65A-3573-4726-AD83-675FC5533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0" y="6407150"/>
            <a:ext cx="43465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Source : </a:t>
            </a: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Plateforme OSAE, d’après Altieri (1995) et Gliessman (1998</a:t>
            </a:r>
            <a:r>
              <a:rPr kumimoji="0" lang="en-US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ZoneTexte 4">
            <a:extLst>
              <a:ext uri="{FF2B5EF4-FFF2-40B4-BE49-F238E27FC236}">
                <a16:creationId xmlns:a16="http://schemas.microsoft.com/office/drawing/2014/main" id="{0A4A5B71-CF0F-4396-9AAA-24F5100CE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6500813"/>
            <a:ext cx="1717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Source : </a:t>
            </a:r>
            <a:r>
              <a:rPr kumimoji="0" lang="en-US" alt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hlinkClick r:id="rId2"/>
              </a:rPr>
              <a:t>IPCC (2019)</a:t>
            </a:r>
            <a:endParaRPr kumimoji="0" lang="en-US" altLang="fr-FR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60419" name="Image 6">
            <a:extLst>
              <a:ext uri="{FF2B5EF4-FFF2-40B4-BE49-F238E27FC236}">
                <a16:creationId xmlns:a16="http://schemas.microsoft.com/office/drawing/2014/main" id="{ECAB58F4-2A95-4E12-9C41-CD1DB2EE3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4160838"/>
            <a:ext cx="737235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5CC4B-8F3C-41A3-8CED-185E186A47A4}"/>
              </a:ext>
            </a:extLst>
          </p:cNvPr>
          <p:cNvSpPr txBox="1"/>
          <p:nvPr/>
        </p:nvSpPr>
        <p:spPr>
          <a:xfrm>
            <a:off x="0" y="95250"/>
            <a:ext cx="914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Protéger les sols contre l’érosion et stocker du carbone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00D014-5B9E-45ED-A4BF-9804A11F4674}"/>
              </a:ext>
            </a:extLst>
          </p:cNvPr>
          <p:cNvSpPr txBox="1"/>
          <p:nvPr/>
        </p:nvSpPr>
        <p:spPr>
          <a:xfrm>
            <a:off x="139700" y="5541963"/>
            <a:ext cx="2384425" cy="95408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zones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désertiques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arides :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- 46 % des surfaces émergées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- 3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Mdrs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d’habitants</a:t>
            </a:r>
          </a:p>
        </p:txBody>
      </p:sp>
      <p:pic>
        <p:nvPicPr>
          <p:cNvPr id="60422" name="Image 11">
            <a:extLst>
              <a:ext uri="{FF2B5EF4-FFF2-40B4-BE49-F238E27FC236}">
                <a16:creationId xmlns:a16="http://schemas.microsoft.com/office/drawing/2014/main" id="{4B33CB43-55A1-486B-8F6E-EEA1D2C5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677988"/>
            <a:ext cx="34004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Image 12">
            <a:extLst>
              <a:ext uri="{FF2B5EF4-FFF2-40B4-BE49-F238E27FC236}">
                <a16:creationId xmlns:a16="http://schemas.microsoft.com/office/drawing/2014/main" id="{95C98584-FEE2-4A18-BF58-63100EA2E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39900"/>
            <a:ext cx="3548063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247EDFA-3679-4151-83F2-11B9CAA8DDDC}"/>
              </a:ext>
            </a:extLst>
          </p:cNvPr>
          <p:cNvSpPr txBox="1"/>
          <p:nvPr/>
        </p:nvSpPr>
        <p:spPr>
          <a:xfrm>
            <a:off x="261938" y="1312863"/>
            <a:ext cx="31892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Agroforesterie à l’oasis de Gafsa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(Tunisie, 2018)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A7A049-3542-4253-A0AE-A32BD8C79094}"/>
              </a:ext>
            </a:extLst>
          </p:cNvPr>
          <p:cNvSpPr txBox="1"/>
          <p:nvPr/>
        </p:nvSpPr>
        <p:spPr>
          <a:xfrm>
            <a:off x="6056313" y="1379538"/>
            <a:ext cx="36385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Pastoralisme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au Niger (2014)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3F747BB-F74D-40D3-AFF9-3D9277171B76}"/>
              </a:ext>
            </a:extLst>
          </p:cNvPr>
          <p:cNvSpPr txBox="1"/>
          <p:nvPr/>
        </p:nvSpPr>
        <p:spPr>
          <a:xfrm>
            <a:off x="279400" y="217488"/>
            <a:ext cx="8331200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Protéger les sols : pratiques innovantes en France</a:t>
            </a:r>
          </a:p>
        </p:txBody>
      </p:sp>
      <p:pic>
        <p:nvPicPr>
          <p:cNvPr id="61443" name="Image 4">
            <a:extLst>
              <a:ext uri="{FF2B5EF4-FFF2-40B4-BE49-F238E27FC236}">
                <a16:creationId xmlns:a16="http://schemas.microsoft.com/office/drawing/2014/main" id="{7E40A701-79C6-4678-A12E-C71DAEDA8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2189163"/>
            <a:ext cx="3703637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9122ED-2F55-4B66-AAC5-C260BEDA1893}"/>
              </a:ext>
            </a:extLst>
          </p:cNvPr>
          <p:cNvSpPr txBox="1"/>
          <p:nvPr/>
        </p:nvSpPr>
        <p:spPr>
          <a:xfrm flipH="1">
            <a:off x="119063" y="1284288"/>
            <a:ext cx="3821112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Projet “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Carbocage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 dans l’Ouest 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Restaurer les haies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Renforcer le stockage de l’eau douce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Accroître le stockage du CO</a:t>
            </a:r>
            <a:r>
              <a:rPr kumimoji="0" lang="fr-FR" sz="1200" b="1" i="0" u="none" strike="noStrike" kern="1200" cap="none" spc="0" normalizeH="0" baseline="-2500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(crédits carbone)</a:t>
            </a:r>
          </a:p>
        </p:txBody>
      </p:sp>
      <p:pic>
        <p:nvPicPr>
          <p:cNvPr id="61445" name="Image 3">
            <a:extLst>
              <a:ext uri="{FF2B5EF4-FFF2-40B4-BE49-F238E27FC236}">
                <a16:creationId xmlns:a16="http://schemas.microsoft.com/office/drawing/2014/main" id="{9618933D-7DCA-42A6-8A04-D15863764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2189163"/>
            <a:ext cx="38211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0309CF-EEBF-402F-B77B-D9FFDF0B6DB9}"/>
              </a:ext>
            </a:extLst>
          </p:cNvPr>
          <p:cNvSpPr txBox="1"/>
          <p:nvPr/>
        </p:nvSpPr>
        <p:spPr>
          <a:xfrm>
            <a:off x="4905375" y="1284288"/>
            <a:ext cx="3705225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Ferme biologique du Bec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Helloin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Permaculture + commercialisation directe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Maraîchage + fruits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Modèle économique spécifique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462FBC-3D56-406E-AD71-B4333B6EDEDB}"/>
              </a:ext>
            </a:extLst>
          </p:cNvPr>
          <p:cNvSpPr txBox="1"/>
          <p:nvPr/>
        </p:nvSpPr>
        <p:spPr>
          <a:xfrm>
            <a:off x="119063" y="5327650"/>
            <a:ext cx="8693150" cy="98425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Beaucoup de projets territoriaux. La question clef : comment changer d’échelle ?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Pour la transition énergétique : on dispose de l’arme de la tarification carbone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Pour la transformation écologique, il faudrait valoriser un ensemble complexe de services écosystémique (stockage du CO2, gestion de l’eau douce, .. :  Enjeu de la réforme de la PAC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A157155-5CE8-61E1-43ED-5008F6F3C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228531-53F6-5154-DE8E-435CE4A52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91065"/>
            <a:ext cx="8229600" cy="59529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D1D315-4431-96B9-A015-9E62BC1D3C43}"/>
              </a:ext>
            </a:extLst>
          </p:cNvPr>
          <p:cNvSpPr txBox="1"/>
          <p:nvPr/>
        </p:nvSpPr>
        <p:spPr>
          <a:xfrm>
            <a:off x="1037218" y="60068"/>
            <a:ext cx="7069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Sobriété dans l’assiette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plus de végétal, plus de frais, plus de diversité</a:t>
            </a:r>
          </a:p>
        </p:txBody>
      </p:sp>
    </p:spTree>
    <p:extLst>
      <p:ext uri="{BB962C8B-B14F-4D97-AF65-F5344CB8AC3E}">
        <p14:creationId xmlns:p14="http://schemas.microsoft.com/office/powerpoint/2010/main" val="3540529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786EAC0-9282-498C-B439-1EA3316B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4B6604-2940-4E82-AF06-63FBA3CF496F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63491" name="Image 2">
            <a:extLst>
              <a:ext uri="{FF2B5EF4-FFF2-40B4-BE49-F238E27FC236}">
                <a16:creationId xmlns:a16="http://schemas.microsoft.com/office/drawing/2014/main" id="{80CBA149-929A-4B5D-99DB-5A75D5F14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981075"/>
            <a:ext cx="7613650" cy="537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7B122F-EF23-4A91-AC77-12EA1A53F3C2}"/>
              </a:ext>
            </a:extLst>
          </p:cNvPr>
          <p:cNvSpPr txBox="1"/>
          <p:nvPr/>
        </p:nvSpPr>
        <p:spPr>
          <a:xfrm>
            <a:off x="0" y="297951"/>
            <a:ext cx="9144000" cy="40011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Quelle place des animaux dans les systèmes alimentaires 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B8A022-5E0F-4088-B8F3-F2FC764E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0C1207-5558-4C61-9A5D-92DB6771D71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69635" name="Image 2">
            <a:extLst>
              <a:ext uri="{FF2B5EF4-FFF2-40B4-BE49-F238E27FC236}">
                <a16:creationId xmlns:a16="http://schemas.microsoft.com/office/drawing/2014/main" id="{A038BE92-9493-419A-9C13-3DD9DBDD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4506913"/>
            <a:ext cx="3835400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ZoneTexte 4">
            <a:extLst>
              <a:ext uri="{FF2B5EF4-FFF2-40B4-BE49-F238E27FC236}">
                <a16:creationId xmlns:a16="http://schemas.microsoft.com/office/drawing/2014/main" id="{C991F80F-1DD1-4DF1-8350-5F044E871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3" y="136525"/>
            <a:ext cx="7931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Quelle place des animaux dans les systèmes agricoles ?</a:t>
            </a:r>
          </a:p>
        </p:txBody>
      </p:sp>
      <p:pic>
        <p:nvPicPr>
          <p:cNvPr id="69637" name="Image 7">
            <a:extLst>
              <a:ext uri="{FF2B5EF4-FFF2-40B4-BE49-F238E27FC236}">
                <a16:creationId xmlns:a16="http://schemas.microsoft.com/office/drawing/2014/main" id="{CC19C8B6-BB3A-4DD5-A448-2D06B4524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6913"/>
            <a:ext cx="3959225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Image 9">
            <a:extLst>
              <a:ext uri="{FF2B5EF4-FFF2-40B4-BE49-F238E27FC236}">
                <a16:creationId xmlns:a16="http://schemas.microsoft.com/office/drawing/2014/main" id="{7219F267-6D02-4209-9F09-0ACD3D84F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975"/>
            <a:ext cx="39243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Image 13">
            <a:extLst>
              <a:ext uri="{FF2B5EF4-FFF2-40B4-BE49-F238E27FC236}">
                <a16:creationId xmlns:a16="http://schemas.microsoft.com/office/drawing/2014/main" id="{CFE350D4-A421-4C95-ACEC-89CC39BA0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1704975"/>
            <a:ext cx="38354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F487B00-CDFC-4B5E-A8BE-C6C764EDF750}"/>
              </a:ext>
            </a:extLst>
          </p:cNvPr>
          <p:cNvSpPr txBox="1"/>
          <p:nvPr/>
        </p:nvSpPr>
        <p:spPr>
          <a:xfrm>
            <a:off x="-74613" y="1262063"/>
            <a:ext cx="4289426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Regroupement d’animaux à proximité d’un puits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(Sénégal, 2018)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08D1A9-E469-4082-B309-3E67F00A6CE3}"/>
              </a:ext>
            </a:extLst>
          </p:cNvPr>
          <p:cNvSpPr txBox="1"/>
          <p:nvPr/>
        </p:nvSpPr>
        <p:spPr>
          <a:xfrm>
            <a:off x="5232400" y="1212850"/>
            <a:ext cx="2460625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levage charolais à l’herbe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(Allier, France 2016)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98B02DC-F1E5-4DDE-9121-98723B6E87A4}"/>
              </a:ext>
            </a:extLst>
          </p:cNvPr>
          <p:cNvSpPr txBox="1"/>
          <p:nvPr/>
        </p:nvSpPr>
        <p:spPr>
          <a:xfrm>
            <a:off x="-74613" y="4216400"/>
            <a:ext cx="31130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Feedlot aux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Etats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-Unis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(Texas, 2017)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3C3C79-B3D8-4DFA-97C8-5B173540B318}"/>
              </a:ext>
            </a:extLst>
          </p:cNvPr>
          <p:cNvSpPr txBox="1"/>
          <p:nvPr/>
        </p:nvSpPr>
        <p:spPr>
          <a:xfrm>
            <a:off x="5232400" y="4186238"/>
            <a:ext cx="26320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Pastoralisme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au Niger (2018)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9E046-72B5-44C8-8453-4385292BD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trois composantes d’un système énergétique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351C6B-F899-4C70-B99D-40B6A37A7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spcAft>
                <a:spcPts val="1800"/>
              </a:spcAft>
            </a:pPr>
            <a:r>
              <a:rPr lang="fr-FR" b="1" dirty="0"/>
              <a:t>Les sources : </a:t>
            </a:r>
            <a:r>
              <a:rPr lang="fr-FR" dirty="0"/>
              <a:t>de l’huile de poisson au pétrole</a:t>
            </a:r>
            <a:r>
              <a:rPr lang="fr-FR" b="1" dirty="0"/>
              <a:t>,</a:t>
            </a:r>
            <a:r>
              <a:rPr lang="fr-FR" dirty="0"/>
              <a:t> la mobilisation de sources primaires au contenu énergétique croissant</a:t>
            </a:r>
          </a:p>
          <a:p>
            <a:pPr>
              <a:spcAft>
                <a:spcPts val="1800"/>
              </a:spcAft>
            </a:pPr>
            <a:r>
              <a:rPr lang="fr-FR" b="1" dirty="0"/>
              <a:t>Les « convertisseurs d’énergie » : </a:t>
            </a:r>
            <a:r>
              <a:rPr lang="fr-FR" dirty="0"/>
              <a:t>La lentille de Fresnel et l’ampoule électrique jouent un rôle majeur dans les gains d’efficacité (et les baisses de prix)</a:t>
            </a:r>
          </a:p>
          <a:p>
            <a:r>
              <a:rPr lang="fr-FR" b="1" dirty="0"/>
              <a:t>Les usages finaux : </a:t>
            </a:r>
            <a:r>
              <a:rPr lang="fr-FR" dirty="0"/>
              <a:t>L’efficacité croissante des phares favorise la croissance du trafic maritime qui devient avec la vapeur puis le moteur diesel le principal contributeur aux émissions de CO</a:t>
            </a:r>
            <a:r>
              <a:rPr lang="fr-FR" baseline="-25000" dirty="0"/>
              <a:t>2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A6DEFB-39FB-4F6F-BA8A-928341E78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579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re 1">
            <a:extLst>
              <a:ext uri="{FF2B5EF4-FFF2-40B4-BE49-F238E27FC236}">
                <a16:creationId xmlns:a16="http://schemas.microsoft.com/office/drawing/2014/main" id="{98F644D1-66BF-45B1-B73A-8FCD5B968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8038"/>
          </a:xfrm>
        </p:spPr>
        <p:txBody>
          <a:bodyPr/>
          <a:lstStyle/>
          <a:p>
            <a:pPr algn="ctr"/>
            <a:r>
              <a:rPr lang="fr-FR" altLang="fr-FR" dirty="0"/>
              <a:t>Les transitions énergétiques : une perspective historique</a:t>
            </a:r>
          </a:p>
        </p:txBody>
      </p:sp>
      <p:sp>
        <p:nvSpPr>
          <p:cNvPr id="43011" name="Espace réservé du numéro de diapositive 3">
            <a:extLst>
              <a:ext uri="{FF2B5EF4-FFF2-40B4-BE49-F238E27FC236}">
                <a16:creationId xmlns:a16="http://schemas.microsoft.com/office/drawing/2014/main" id="{C6F73899-B6F0-4ED8-AFE5-3019DD2491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FontTx/>
              <a:buNone/>
            </a:pPr>
            <a:fld id="{87218F7C-110A-4F4F-9AE8-372EC0B58684}" type="slidenum">
              <a:rPr lang="fr-FR" altLang="fr-FR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fr-FR" altLang="fr-FR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19BC219-3893-4463-B98D-9473D1B53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525337"/>
              </p:ext>
            </p:extLst>
          </p:nvPr>
        </p:nvGraphicFramePr>
        <p:xfrm>
          <a:off x="107503" y="620688"/>
          <a:ext cx="8928993" cy="5814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6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763">
                <a:tc>
                  <a:txBody>
                    <a:bodyPr/>
                    <a:lstStyle/>
                    <a:p>
                      <a:r>
                        <a:rPr lang="fr-FR" sz="1800" dirty="0"/>
                        <a:t>Sources primaires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Transformation,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dirty="0"/>
                        <a:t>Stockage/distribution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Usages finaux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67">
                <a:tc>
                  <a:txBody>
                    <a:bodyPr/>
                    <a:lstStyle/>
                    <a:p>
                      <a:r>
                        <a:rPr lang="fr-FR" sz="1800" b="1" dirty="0"/>
                        <a:t>Biomasse ingérée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Survie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865">
                <a:tc>
                  <a:txBody>
                    <a:bodyPr/>
                    <a:lstStyle/>
                    <a:p>
                      <a:endParaRPr lang="fr-FR" sz="1050" b="1" dirty="0"/>
                    </a:p>
                    <a:p>
                      <a:r>
                        <a:rPr lang="fr-FR" sz="1800" b="1" dirty="0"/>
                        <a:t>Biomasse + combustion</a:t>
                      </a: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 +</a:t>
                      </a:r>
                    </a:p>
                    <a:p>
                      <a:r>
                        <a:rPr lang="fr-FR" sz="1800" dirty="0"/>
                        <a:t>Bois</a:t>
                      </a:r>
                      <a:r>
                        <a:rPr lang="fr-FR" sz="1800" baseline="0" dirty="0"/>
                        <a:t> de feu </a:t>
                      </a:r>
                      <a:endParaRPr lang="fr-FR" sz="1800" dirty="0"/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Cuisson</a:t>
                      </a:r>
                      <a:r>
                        <a:rPr lang="fr-FR" sz="1800" baseline="0" dirty="0"/>
                        <a:t> + chauffage</a:t>
                      </a:r>
                      <a:endParaRPr lang="fr-FR" sz="1800" dirty="0"/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9102">
                <a:tc>
                  <a:txBody>
                    <a:bodyPr/>
                    <a:lstStyle/>
                    <a:p>
                      <a:endParaRPr lang="fr-FR" sz="1800" b="1" dirty="0"/>
                    </a:p>
                    <a:p>
                      <a:r>
                        <a:rPr lang="fr-FR" sz="1800" b="1" dirty="0"/>
                        <a:t>Biomasse + combustion</a:t>
                      </a:r>
                    </a:p>
                    <a:p>
                      <a:r>
                        <a:rPr lang="fr-FR" sz="1800" b="1" dirty="0"/>
                        <a:t>+ cheptel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 +</a:t>
                      </a:r>
                    </a:p>
                    <a:p>
                      <a:r>
                        <a:rPr lang="fr-FR" sz="1800" dirty="0"/>
                        <a:t>Bois de feu +</a:t>
                      </a:r>
                    </a:p>
                    <a:p>
                      <a:r>
                        <a:rPr lang="fr-FR" sz="1800" dirty="0"/>
                        <a:t>Traction animale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…+ transports</a:t>
                      </a:r>
                      <a:r>
                        <a:rPr lang="fr-FR" sz="1800" baseline="0" dirty="0"/>
                        <a:t> + travaux agricoles + artisanat</a:t>
                      </a:r>
                      <a:endParaRPr lang="fr-FR" sz="1800" dirty="0"/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6181">
                <a:tc>
                  <a:txBody>
                    <a:bodyPr/>
                    <a:lstStyle/>
                    <a:p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…..+ Charbon</a:t>
                      </a:r>
                      <a:r>
                        <a:rPr lang="fr-FR" sz="18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… + Machines à vapeur puis génération électrique</a:t>
                      </a: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Manufacture, </a:t>
                      </a:r>
                    </a:p>
                    <a:p>
                      <a:r>
                        <a:rPr lang="fr-FR" sz="1800" baseline="0" dirty="0">
                          <a:solidFill>
                            <a:schemeClr val="tx1"/>
                          </a:solidFill>
                        </a:rPr>
                        <a:t>transports ferroviaires et navigation.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0064">
                <a:tc>
                  <a:txBody>
                    <a:bodyPr/>
                    <a:lstStyle/>
                    <a:p>
                      <a:endParaRPr lang="fr-FR" sz="1800" b="1" dirty="0"/>
                    </a:p>
                    <a:p>
                      <a:r>
                        <a:rPr lang="fr-FR" sz="1800" b="1" dirty="0"/>
                        <a:t>.… + Pétrole</a:t>
                      </a:r>
                      <a:r>
                        <a:rPr lang="fr-FR" sz="1800" b="1" baseline="0" dirty="0"/>
                        <a:t> et Gaz</a:t>
                      </a:r>
                    </a:p>
                    <a:p>
                      <a:r>
                        <a:rPr lang="fr-FR" sz="1800" b="1" baseline="0" dirty="0"/>
                        <a:t>Fossiles : 80 % des sources</a:t>
                      </a:r>
                      <a:endParaRPr lang="fr-FR" sz="1800" b="1" dirty="0"/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… + Moteur à combustion, réseaux électriques ; équipements ménagers ; réseaux intelligents.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baseline="0" dirty="0"/>
                        <a:t>Consommation de masse, </a:t>
                      </a:r>
                    </a:p>
                    <a:p>
                      <a:r>
                        <a:rPr lang="fr-FR" sz="1800" baseline="0" dirty="0"/>
                        <a:t>mobilité des marchandises et des hommes, numérisation des usages.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3042" name="ZoneTexte 1">
            <a:extLst>
              <a:ext uri="{FF2B5EF4-FFF2-40B4-BE49-F238E27FC236}">
                <a16:creationId xmlns:a16="http://schemas.microsoft.com/office/drawing/2014/main" id="{475D1993-54B6-4F4E-A20B-B2D82FD32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8488" y="6576274"/>
            <a:ext cx="28670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 auteur, inspiré de </a:t>
            </a:r>
            <a:r>
              <a:rPr lang="fr-FR" altLang="fr-FR" sz="11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Smil</a:t>
            </a:r>
            <a:r>
              <a:rPr lang="fr-FR" altLang="fr-F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(2016)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B7460B-45F6-4F74-8E7D-1EA40EA6DF1D}"/>
              </a:ext>
            </a:extLst>
          </p:cNvPr>
          <p:cNvSpPr txBox="1"/>
          <p:nvPr/>
        </p:nvSpPr>
        <p:spPr>
          <a:xfrm>
            <a:off x="827584" y="6538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52BC48C-D4E4-4F41-95D8-3FF6A4DC7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9FFBA0-8753-48DC-9593-5C01CA092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386133"/>
            <a:ext cx="9001000" cy="493311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45333-359C-4746-9AE8-DAF996E9C3CC}"/>
              </a:ext>
            </a:extLst>
          </p:cNvPr>
          <p:cNvSpPr txBox="1"/>
          <p:nvPr/>
        </p:nvSpPr>
        <p:spPr>
          <a:xfrm>
            <a:off x="0" y="116632"/>
            <a:ext cx="9108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Scénario « Net Zéro » de l’AIE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81DEC2D-9D80-41EE-8F55-6CFC4DBD04A8}"/>
              </a:ext>
            </a:extLst>
          </p:cNvPr>
          <p:cNvSpPr txBox="1"/>
          <p:nvPr/>
        </p:nvSpPr>
        <p:spPr>
          <a:xfrm>
            <a:off x="827584" y="908720"/>
            <a:ext cx="244169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Investir dans 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moyens de production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A5FA3C-C5DC-4C5D-BD92-717075FE3DB4}"/>
              </a:ext>
            </a:extLst>
          </p:cNvPr>
          <p:cNvSpPr txBox="1"/>
          <p:nvPr/>
        </p:nvSpPr>
        <p:spPr>
          <a:xfrm>
            <a:off x="4280936" y="908720"/>
            <a:ext cx="172819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Agir sur 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Usages finaux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698D5E-E716-4D26-B512-5B9E4B816BE3}"/>
              </a:ext>
            </a:extLst>
          </p:cNvPr>
          <p:cNvSpPr txBox="1"/>
          <p:nvPr/>
        </p:nvSpPr>
        <p:spPr>
          <a:xfrm>
            <a:off x="6958608" y="908720"/>
            <a:ext cx="172819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Démultiplier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L’efficacité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E58642-4624-4713-B0CE-37BC9ECE19E5}"/>
              </a:ext>
            </a:extLst>
          </p:cNvPr>
          <p:cNvSpPr txBox="1"/>
          <p:nvPr/>
        </p:nvSpPr>
        <p:spPr>
          <a:xfrm>
            <a:off x="219256" y="6450807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Source : </a:t>
            </a:r>
            <a:r>
              <a:rPr lang="fr-FR" sz="1400" b="1" dirty="0">
                <a:hlinkClick r:id="rId4"/>
              </a:rPr>
              <a:t>IEA, </a:t>
            </a:r>
            <a:r>
              <a:rPr lang="fr-FR" sz="1400" b="1" i="1" dirty="0">
                <a:hlinkClick r:id="rId4"/>
              </a:rPr>
              <a:t>Net Zero by 2050</a:t>
            </a:r>
            <a:r>
              <a:rPr lang="fr-FR" sz="1400" b="1" dirty="0">
                <a:hlinkClick r:id="rId4"/>
              </a:rPr>
              <a:t>, May 2021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560932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DFC64E-2EE3-499F-981C-3AA12CFC0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rôle des prix dans les transitions (cas de la lumière)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663E3-47D6-4C82-8C63-5CD924E3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21</a:t>
            </a:fld>
            <a:endParaRPr lang="fr-FR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6901E24-5C13-4FA0-A978-9E86C59C6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31" y="1422354"/>
            <a:ext cx="6865938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46BC52-B2B5-48F2-BD59-F7955CD127BF}"/>
              </a:ext>
            </a:extLst>
          </p:cNvPr>
          <p:cNvSpPr/>
          <p:nvPr/>
        </p:nvSpPr>
        <p:spPr>
          <a:xfrm>
            <a:off x="3731960" y="6502013"/>
            <a:ext cx="1955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Fouquet (2011</a:t>
            </a:r>
            <a:r>
              <a:rPr lang="en-US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FA5DA2-3B7D-4F25-B29E-8D55C4EB9970}"/>
              </a:ext>
            </a:extLst>
          </p:cNvPr>
          <p:cNvSpPr txBox="1"/>
          <p:nvPr/>
        </p:nvSpPr>
        <p:spPr>
          <a:xfrm>
            <a:off x="4128030" y="1614206"/>
            <a:ext cx="2930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Prix de l’énergie utilisée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0C2C79-40C0-4A01-B75C-BE50DABED06F}"/>
              </a:ext>
            </a:extLst>
          </p:cNvPr>
          <p:cNvSpPr txBox="1"/>
          <p:nvPr/>
        </p:nvSpPr>
        <p:spPr>
          <a:xfrm>
            <a:off x="3635896" y="2451351"/>
            <a:ext cx="2140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Prix de la lumière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0726C3B-4509-4EBC-8DC3-F75A9D9AC3B4}"/>
              </a:ext>
            </a:extLst>
          </p:cNvPr>
          <p:cNvCxnSpPr>
            <a:cxnSpLocks/>
          </p:cNvCxnSpPr>
          <p:nvPr/>
        </p:nvCxnSpPr>
        <p:spPr>
          <a:xfrm flipH="1">
            <a:off x="6732240" y="2827176"/>
            <a:ext cx="23123" cy="2330016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FAAC611-AE5B-4F99-86D9-97234EF866D7}"/>
              </a:ext>
            </a:extLst>
          </p:cNvPr>
          <p:cNvSpPr txBox="1"/>
          <p:nvPr/>
        </p:nvSpPr>
        <p:spPr>
          <a:xfrm>
            <a:off x="2843808" y="4163149"/>
            <a:ext cx="274947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Gains d’efficacité dans</a:t>
            </a:r>
          </a:p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La transformation de l’énergie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42B1D80-441F-49C6-9D29-BC8CC8B47C8A}"/>
              </a:ext>
            </a:extLst>
          </p:cNvPr>
          <p:cNvCxnSpPr>
            <a:cxnSpLocks/>
          </p:cNvCxnSpPr>
          <p:nvPr/>
        </p:nvCxnSpPr>
        <p:spPr>
          <a:xfrm flipV="1">
            <a:off x="5652120" y="3927512"/>
            <a:ext cx="970497" cy="46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2438D0BB-38F3-4EA4-8C01-F3C663744F38}"/>
              </a:ext>
            </a:extLst>
          </p:cNvPr>
          <p:cNvSpPr txBox="1"/>
          <p:nvPr/>
        </p:nvSpPr>
        <p:spPr>
          <a:xfrm>
            <a:off x="2719087" y="3234127"/>
            <a:ext cx="241925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Gains d’efficacité dans</a:t>
            </a:r>
          </a:p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La production de l’énergie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D4CE092-6B43-4E63-9BC2-08702A01455F}"/>
              </a:ext>
            </a:extLst>
          </p:cNvPr>
          <p:cNvCxnSpPr>
            <a:cxnSpLocks/>
          </p:cNvCxnSpPr>
          <p:nvPr/>
        </p:nvCxnSpPr>
        <p:spPr>
          <a:xfrm>
            <a:off x="5138339" y="1955962"/>
            <a:ext cx="1803637" cy="2212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30D8DDB-83C7-4C00-9191-C63AAD07C2C1}"/>
              </a:ext>
            </a:extLst>
          </p:cNvPr>
          <p:cNvCxnSpPr>
            <a:cxnSpLocks/>
          </p:cNvCxnSpPr>
          <p:nvPr/>
        </p:nvCxnSpPr>
        <p:spPr>
          <a:xfrm>
            <a:off x="6732240" y="1978090"/>
            <a:ext cx="0" cy="75026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04AC9E1-1978-4542-BA04-26948FAD4E55}"/>
              </a:ext>
            </a:extLst>
          </p:cNvPr>
          <p:cNvCxnSpPr>
            <a:stCxn id="13" idx="3"/>
          </p:cNvCxnSpPr>
          <p:nvPr/>
        </p:nvCxnSpPr>
        <p:spPr>
          <a:xfrm flipV="1">
            <a:off x="5138339" y="2333671"/>
            <a:ext cx="1593901" cy="1162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930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B788AE4-32D3-43AC-B99F-5575B33C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2574A0-4120-41EC-B377-B82D2E614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203" y="4283991"/>
            <a:ext cx="5189010" cy="261653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2A3A1-7C3C-4683-9BD3-3D3E1B2DE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6399" y="0"/>
            <a:ext cx="5113602" cy="26165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FBFAB0E-9970-4491-9325-56FDB0DEF8D4}"/>
              </a:ext>
            </a:extLst>
          </p:cNvPr>
          <p:cNvSpPr txBox="1"/>
          <p:nvPr/>
        </p:nvSpPr>
        <p:spPr>
          <a:xfrm>
            <a:off x="4572000" y="3013501"/>
            <a:ext cx="374395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Quelle sont ces étranges machines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B533415-01CE-4812-9EA3-DBDF61E51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9" y="992481"/>
            <a:ext cx="3683373" cy="511256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91835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 hidden="1">
            <a:extLst>
              <a:ext uri="{FF2B5EF4-FFF2-40B4-BE49-F238E27FC236}">
                <a16:creationId xmlns:a16="http://schemas.microsoft.com/office/drawing/2014/main" id="{6F13EB32-F453-47A8-B14D-EC469B5B69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6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51B568-D29A-44C6-B3BB-F9770C53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7" y="789989"/>
            <a:ext cx="9144000" cy="60897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8B10E61-B0A7-43CF-9794-C9FBDEC4B0A6}"/>
              </a:ext>
            </a:extLst>
          </p:cNvPr>
          <p:cNvSpPr txBox="1"/>
          <p:nvPr/>
        </p:nvSpPr>
        <p:spPr>
          <a:xfrm>
            <a:off x="107504" y="0"/>
            <a:ext cx="892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>
                    <a:lumMod val="75000"/>
                  </a:srgbClr>
                </a:solidFill>
              </a:rPr>
              <a:t>La baisse des coûts du renouvelable 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>
                    <a:lumMod val="75000"/>
                  </a:srgbClr>
                </a:solidFill>
              </a:rPr>
              <a:t>un changement de perspective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8E6B86-496C-4E60-B86F-DCEB5E36FD2F}"/>
              </a:ext>
            </a:extLst>
          </p:cNvPr>
          <p:cNvSpPr txBox="1"/>
          <p:nvPr/>
        </p:nvSpPr>
        <p:spPr>
          <a:xfrm>
            <a:off x="3419872" y="3275111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Coût du kWh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768EA5-6E55-4004-96C3-C15B3C6DB09D}"/>
              </a:ext>
            </a:extLst>
          </p:cNvPr>
          <p:cNvSpPr txBox="1"/>
          <p:nvPr/>
        </p:nvSpPr>
        <p:spPr>
          <a:xfrm>
            <a:off x="5220072" y="4725144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Enchères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4A0198-613A-4A1D-8E83-2E43D993296C}"/>
              </a:ext>
            </a:extLst>
          </p:cNvPr>
          <p:cNvSpPr txBox="1"/>
          <p:nvPr/>
        </p:nvSpPr>
        <p:spPr>
          <a:xfrm>
            <a:off x="5516987" y="3303685"/>
            <a:ext cx="26003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 gris foncé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zone de coût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Du kWh d’origine fossile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E27E018-724C-4EF6-B622-07FB89E04365}"/>
              </a:ext>
            </a:extLst>
          </p:cNvPr>
          <p:cNvCxnSpPr>
            <a:cxnSpLocks/>
          </p:cNvCxnSpPr>
          <p:nvPr/>
        </p:nvCxnSpPr>
        <p:spPr>
          <a:xfrm flipH="1">
            <a:off x="5076056" y="3897960"/>
            <a:ext cx="1688877" cy="671617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4DD5651-97F2-49DA-84EA-0CA20164D14A}"/>
              </a:ext>
            </a:extLst>
          </p:cNvPr>
          <p:cNvCxnSpPr>
            <a:cxnSpLocks/>
          </p:cNvCxnSpPr>
          <p:nvPr/>
        </p:nvCxnSpPr>
        <p:spPr>
          <a:xfrm>
            <a:off x="6948264" y="3888460"/>
            <a:ext cx="1008112" cy="681117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556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B497C-8DDD-4853-AA61-4A48B391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1598"/>
            <a:ext cx="8363272" cy="864000"/>
          </a:xfrm>
        </p:spPr>
        <p:txBody>
          <a:bodyPr/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Rendements d’échelle : le « facteur 1000 » dans l’éolien 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3091DC-7783-4581-97DF-C8504853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6944CD-CC35-4953-BA9D-16B0BF7E6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999960"/>
            <a:ext cx="2664296" cy="16722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72C34E-9AC6-4B59-AC16-0BD87E27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2233796"/>
            <a:ext cx="2236511" cy="21964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71EAE6-6610-4923-BC94-D580A6A7C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650" y="2787729"/>
            <a:ext cx="2197040" cy="302835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4C2019-5CAE-490A-AA0D-9EACFCF39EF7}"/>
              </a:ext>
            </a:extLst>
          </p:cNvPr>
          <p:cNvSpPr txBox="1"/>
          <p:nvPr/>
        </p:nvSpPr>
        <p:spPr>
          <a:xfrm>
            <a:off x="1263503" y="5163729"/>
            <a:ext cx="3672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1957 </a:t>
            </a:r>
            <a:r>
              <a:rPr lang="fr-FR" dirty="0">
                <a:solidFill>
                  <a:srgbClr val="002060"/>
                </a:solidFill>
              </a:rPr>
              <a:t>: turbine de Johannes </a:t>
            </a:r>
            <a:r>
              <a:rPr lang="fr-FR" dirty="0" err="1">
                <a:solidFill>
                  <a:srgbClr val="002060"/>
                </a:solidFill>
              </a:rPr>
              <a:t>Juul</a:t>
            </a:r>
            <a:endParaRPr lang="fr-FR" dirty="0">
              <a:solidFill>
                <a:srgbClr val="002060"/>
              </a:solidFill>
            </a:endParaRPr>
          </a:p>
          <a:p>
            <a:r>
              <a:rPr lang="fr-FR" dirty="0">
                <a:solidFill>
                  <a:srgbClr val="002060"/>
                </a:solidFill>
              </a:rPr>
              <a:t>Puissance : 200 kW ; </a:t>
            </a:r>
            <a:r>
              <a:rPr lang="fr-FR" dirty="0" err="1">
                <a:solidFill>
                  <a:srgbClr val="002060"/>
                </a:solidFill>
              </a:rPr>
              <a:t>Gedser</a:t>
            </a:r>
            <a:r>
              <a:rPr lang="fr-FR" dirty="0">
                <a:solidFill>
                  <a:srgbClr val="002060"/>
                </a:solidFill>
              </a:rPr>
              <a:t> (</a:t>
            </a:r>
            <a:r>
              <a:rPr lang="fr-FR" dirty="0" err="1">
                <a:solidFill>
                  <a:srgbClr val="002060"/>
                </a:solidFill>
              </a:rPr>
              <a:t>Dk</a:t>
            </a:r>
            <a:r>
              <a:rPr lang="fr-FR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A6F51E-F5E8-43F8-BE4B-EA8931F0B866}"/>
              </a:ext>
            </a:extLst>
          </p:cNvPr>
          <p:cNvSpPr txBox="1"/>
          <p:nvPr/>
        </p:nvSpPr>
        <p:spPr>
          <a:xfrm>
            <a:off x="467546" y="3783890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1897</a:t>
            </a:r>
            <a:r>
              <a:rPr lang="fr-FR" dirty="0">
                <a:solidFill>
                  <a:srgbClr val="002060"/>
                </a:solidFill>
              </a:rPr>
              <a:t> : </a:t>
            </a:r>
            <a:r>
              <a:rPr lang="fr-FR" dirty="0" err="1">
                <a:solidFill>
                  <a:srgbClr val="002060"/>
                </a:solidFill>
              </a:rPr>
              <a:t>Poul</a:t>
            </a:r>
            <a:r>
              <a:rPr lang="fr-FR" dirty="0">
                <a:solidFill>
                  <a:srgbClr val="002060"/>
                </a:solidFill>
              </a:rPr>
              <a:t> La Cour</a:t>
            </a:r>
          </a:p>
          <a:p>
            <a:r>
              <a:rPr lang="fr-FR" dirty="0">
                <a:solidFill>
                  <a:srgbClr val="002060"/>
                </a:solidFill>
              </a:rPr>
              <a:t>Essais à </a:t>
            </a:r>
            <a:r>
              <a:rPr lang="fr-FR" dirty="0" err="1">
                <a:solidFill>
                  <a:srgbClr val="002060"/>
                </a:solidFill>
              </a:rPr>
              <a:t>Askov</a:t>
            </a:r>
            <a:r>
              <a:rPr lang="fr-FR" dirty="0">
                <a:solidFill>
                  <a:srgbClr val="002060"/>
                </a:solidFill>
              </a:rPr>
              <a:t> (</a:t>
            </a:r>
            <a:r>
              <a:rPr lang="fr-FR" dirty="0" err="1">
                <a:solidFill>
                  <a:srgbClr val="002060"/>
                </a:solidFill>
              </a:rPr>
              <a:t>Dk</a:t>
            </a:r>
            <a:r>
              <a:rPr lang="fr-FR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3DB169-FE59-440B-974E-914B3CC79FFD}"/>
              </a:ext>
            </a:extLst>
          </p:cNvPr>
          <p:cNvSpPr txBox="1"/>
          <p:nvPr/>
        </p:nvSpPr>
        <p:spPr>
          <a:xfrm>
            <a:off x="2679472" y="982840"/>
            <a:ext cx="3916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1888</a:t>
            </a:r>
            <a:r>
              <a:rPr lang="fr-FR" dirty="0">
                <a:solidFill>
                  <a:srgbClr val="002060"/>
                </a:solidFill>
              </a:rPr>
              <a:t> : turbine de Charles Brush</a:t>
            </a:r>
          </a:p>
          <a:p>
            <a:r>
              <a:rPr lang="fr-FR" dirty="0">
                <a:solidFill>
                  <a:srgbClr val="002060"/>
                </a:solidFill>
              </a:rPr>
              <a:t>Puissance : 12 kW – Cleveland (US)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4DA905-45A7-439A-9E78-8BED6B7CC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9691" y="4718565"/>
            <a:ext cx="2067708" cy="211727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8BF2D3-C1B7-4364-9442-DB376DAB9A55}"/>
              </a:ext>
            </a:extLst>
          </p:cNvPr>
          <p:cNvSpPr txBox="1"/>
          <p:nvPr/>
        </p:nvSpPr>
        <p:spPr>
          <a:xfrm>
            <a:off x="3033465" y="6270986"/>
            <a:ext cx="4006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2019 </a:t>
            </a:r>
            <a:r>
              <a:rPr lang="fr-FR" dirty="0"/>
              <a:t>: </a:t>
            </a:r>
            <a:r>
              <a:rPr lang="fr-FR" dirty="0" err="1">
                <a:solidFill>
                  <a:srgbClr val="002060"/>
                </a:solidFill>
              </a:rPr>
              <a:t>Halliade</a:t>
            </a:r>
            <a:r>
              <a:rPr lang="fr-FR" dirty="0">
                <a:solidFill>
                  <a:srgbClr val="002060"/>
                </a:solidFill>
              </a:rPr>
              <a:t>-X  Puissance :12 MW</a:t>
            </a:r>
          </a:p>
          <a:p>
            <a:r>
              <a:rPr lang="fr-FR" dirty="0">
                <a:solidFill>
                  <a:srgbClr val="002060"/>
                </a:solidFill>
              </a:rPr>
              <a:t>Premiers tests en mer du Nord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0659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0DC31-BA5E-4ADA-98FE-01DE917EE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05949"/>
            <a:ext cx="8892480" cy="864000"/>
          </a:xfrm>
        </p:spPr>
        <p:txBody>
          <a:bodyPr/>
          <a:lstStyle/>
          <a:p>
            <a:r>
              <a:rPr lang="fr-FR" dirty="0"/>
              <a:t>L’efficacité énergétique &amp; « l’effet rebond » (Cas du transport)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0CD822-E736-4954-AA64-C4BD42713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5744EF-2414-4431-93D6-48E8AC613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" y="1902656"/>
            <a:ext cx="9137556" cy="31752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A3E427-04BC-4E6D-8DE9-AA96A1455205}"/>
              </a:ext>
            </a:extLst>
          </p:cNvPr>
          <p:cNvSpPr/>
          <p:nvPr/>
        </p:nvSpPr>
        <p:spPr>
          <a:xfrm>
            <a:off x="0" y="1380029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/>
              <a:t>Transports</a:t>
            </a:r>
            <a:r>
              <a:rPr lang="fr-FR" sz="2000" b="1" dirty="0"/>
              <a:t> </a:t>
            </a:r>
            <a:r>
              <a:rPr lang="fr-FR" b="1" dirty="0"/>
              <a:t>: les risques de l’effet rebond (cas du transport aérien en France)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1964E8-BAD7-4D2D-9B18-CB9EDA800B0D}"/>
              </a:ext>
            </a:extLst>
          </p:cNvPr>
          <p:cNvSpPr/>
          <p:nvPr/>
        </p:nvSpPr>
        <p:spPr>
          <a:xfrm>
            <a:off x="5242762" y="4293096"/>
            <a:ext cx="364971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 : Auteurs, données DGAC, IEA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03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D3544E-3E99-4F39-B41D-2B03EFCF7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26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11AC6E-17A3-4ED9-ADDD-980FF0C32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1" y="692697"/>
            <a:ext cx="8648907" cy="51125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0F04B8-0484-44CC-BE93-3468F0A9F48C}"/>
              </a:ext>
            </a:extLst>
          </p:cNvPr>
          <p:cNvSpPr txBox="1"/>
          <p:nvPr/>
        </p:nvSpPr>
        <p:spPr>
          <a:xfrm>
            <a:off x="122211" y="147677"/>
            <a:ext cx="8914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1F497D"/>
                </a:solidFill>
                <a:latin typeface="Cambria" panose="02040503050406030204" pitchFamily="18" charset="0"/>
                <a:ea typeface="+mj-ea"/>
                <a:cs typeface="+mj-cs"/>
              </a:rPr>
              <a:t>Trois leviers (Negawatt) : substitution, efficacité, sobriété</a:t>
            </a:r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29A82B-B534-4090-BE28-C1DEE3B8A2D9}"/>
              </a:ext>
            </a:extLst>
          </p:cNvPr>
          <p:cNvSpPr txBox="1"/>
          <p:nvPr/>
        </p:nvSpPr>
        <p:spPr>
          <a:xfrm flipH="1">
            <a:off x="863080" y="6054130"/>
            <a:ext cx="82809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Les trois leviers pour atteindre un système 100% renouvelable en 2050.</a:t>
            </a:r>
          </a:p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Cas de la France, scenario Negawatt.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93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437D0-B236-4467-8A0E-CB5FA7421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altLang="fr-FR" dirty="0">
                <a:solidFill>
                  <a:srgbClr val="1F497D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« Désempiler » : Les fossiles font de la résistance !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C995F0-DF1F-409C-921A-95522EBA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0BD9C9-D228-4894-87C5-A904DCABF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180" y="2748186"/>
            <a:ext cx="45720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pétrole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énergie du XX°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(Gisement de Bakou vers 1900)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ED85360-AD31-4684-BAAC-F9D682F23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405" y="5743798"/>
            <a:ext cx="4168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gaz d’origine fossile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énergie de transition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(Plateforme de Aasta Hansteen, Norvège 2018)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11" descr="https://www.offshoreenergytoday.com/wp-content/uploads/2018/04/aasta-hansteen-spar-platform-tow-664x443.jpg">
            <a:extLst>
              <a:ext uri="{FF2B5EF4-FFF2-40B4-BE49-F238E27FC236}">
                <a16:creationId xmlns:a16="http://schemas.microsoft.com/office/drawing/2014/main" id="{5BD96151-5369-4F3E-8035-AE3FEC5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2" y="4745261"/>
            <a:ext cx="33623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43D045-1730-4803-8989-1BF8F89420EC}"/>
              </a:ext>
            </a:extLst>
          </p:cNvPr>
          <p:cNvSpPr/>
          <p:nvPr/>
        </p:nvSpPr>
        <p:spPr>
          <a:xfrm>
            <a:off x="3057079" y="1065436"/>
            <a:ext cx="5824538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Le charbon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énergie du XIX°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(Dernière mine de charbon du bassin de la Houve fermée en 2004)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4">
            <a:extLst>
              <a:ext uri="{FF2B5EF4-FFF2-40B4-BE49-F238E27FC236}">
                <a16:creationId xmlns:a16="http://schemas.microsoft.com/office/drawing/2014/main" id="{EAAE18FA-F784-40CA-B0C5-1A635EA9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949575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0">
            <a:extLst>
              <a:ext uri="{FF2B5EF4-FFF2-40B4-BE49-F238E27FC236}">
                <a16:creationId xmlns:a16="http://schemas.microsoft.com/office/drawing/2014/main" id="{84D2ED34-4194-4431-B503-E3539077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79" y="2845023"/>
            <a:ext cx="304979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806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9DE9DCD-B413-4EC5-9AC7-40F94B827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F915FA-F45B-4BAD-9DC8-01A2BC84670C}" type="slidenum">
              <a:rPr lang="fr-FR">
                <a:solidFill>
                  <a:prstClr val="white">
                    <a:lumMod val="50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28</a:t>
            </a:fld>
            <a:endParaRPr lang="fr-FR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5DDE394-84EC-43C1-A479-A4554E561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29" y="1185259"/>
            <a:ext cx="8962303" cy="51710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E0BC9D9-7F91-4529-A569-FD8E2815670B}"/>
              </a:ext>
            </a:extLst>
          </p:cNvPr>
          <p:cNvSpPr txBox="1"/>
          <p:nvPr/>
        </p:nvSpPr>
        <p:spPr>
          <a:xfrm>
            <a:off x="451776" y="254504"/>
            <a:ext cx="8235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fr-FR" sz="24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actifs « échoués » : le cas des centrales thermique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073C8E-3EF0-4793-AB31-20C3C95EC4D3}"/>
              </a:ext>
            </a:extLst>
          </p:cNvPr>
          <p:cNvSpPr txBox="1"/>
          <p:nvPr/>
        </p:nvSpPr>
        <p:spPr>
          <a:xfrm>
            <a:off x="2987824" y="6464996"/>
            <a:ext cx="4031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IEA, Energy technology Perspectives, 2020 </a:t>
            </a:r>
          </a:p>
        </p:txBody>
      </p:sp>
    </p:spTree>
    <p:extLst>
      <p:ext uri="{BB962C8B-B14F-4D97-AF65-F5344CB8AC3E}">
        <p14:creationId xmlns:p14="http://schemas.microsoft.com/office/powerpoint/2010/main" val="1049080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FA5870-D0B7-4F57-B2DB-9CEB0813E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2AF7F2-E9C0-49BB-9A3F-60589E4F7415}"/>
              </a:ext>
            </a:extLst>
          </p:cNvPr>
          <p:cNvSpPr txBox="1"/>
          <p:nvPr/>
        </p:nvSpPr>
        <p:spPr>
          <a:xfrm>
            <a:off x="1547663" y="260648"/>
            <a:ext cx="6624731" cy="83099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sortie des </a:t>
            </a: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énergies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fossile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Trois leviers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d’action</a:t>
            </a:r>
            <a:endParaRPr kumimoji="0" lang="fr-FR" sz="2400" b="1" i="0" u="none" strike="noStrike" kern="1200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3E0CC7A-79E5-4563-85E7-3E007B592311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1691681" y="1091645"/>
            <a:ext cx="3168348" cy="82518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E1C7E7B1-C8B5-498A-8CEC-CCFFF523ABCC}"/>
              </a:ext>
            </a:extLst>
          </p:cNvPr>
          <p:cNvSpPr txBox="1"/>
          <p:nvPr/>
        </p:nvSpPr>
        <p:spPr>
          <a:xfrm>
            <a:off x="107504" y="2060848"/>
            <a:ext cx="3052311" cy="378565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La réglementation</a:t>
            </a:r>
          </a:p>
          <a:p>
            <a:pPr algn="ctr"/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Exemples :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-Interdiction des Voitures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À moteur thermique (EU 2035) ;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Initiative « BOGA » à la COP de Glasgow : Arrêt de la délivrance des permis d’exploration pour le pétrole et le gaz.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9EE500A-CB1E-4CBA-8C85-9B41A51F97AB}"/>
              </a:ext>
            </a:extLst>
          </p:cNvPr>
          <p:cNvCxnSpPr>
            <a:cxnSpLocks/>
            <a:stCxn id="4" idx="2"/>
            <a:endCxn id="12" idx="0"/>
          </p:cNvCxnSpPr>
          <p:nvPr/>
        </p:nvCxnSpPr>
        <p:spPr>
          <a:xfrm>
            <a:off x="4860029" y="1091645"/>
            <a:ext cx="58024" cy="96920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B6D7952-F4FF-4AF9-8309-23EF0F1F9A6D}"/>
              </a:ext>
            </a:extLst>
          </p:cNvPr>
          <p:cNvSpPr txBox="1"/>
          <p:nvPr/>
        </p:nvSpPr>
        <p:spPr>
          <a:xfrm>
            <a:off x="3391897" y="2060848"/>
            <a:ext cx="3052311" cy="378565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La tarification</a:t>
            </a:r>
          </a:p>
          <a:p>
            <a:endParaRPr lang="fr-FR" b="1" dirty="0"/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Renchérir le coût des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Énergies fossiles. 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Exemples :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Taxes carbone (Suède, France, etc.)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Systèmes de quotas d’émission (Marchés carbone EU, Chine, Californie, etc.)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469B860-EC1E-4677-8077-76330315B745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4860029" y="1091645"/>
            <a:ext cx="2736308" cy="82518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F7793B34-A8C5-4A8C-83BC-EF442254A921}"/>
              </a:ext>
            </a:extLst>
          </p:cNvPr>
          <p:cNvSpPr txBox="1"/>
          <p:nvPr/>
        </p:nvSpPr>
        <p:spPr>
          <a:xfrm flipH="1">
            <a:off x="6553200" y="2060848"/>
            <a:ext cx="2483296" cy="387798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La finance</a:t>
            </a:r>
          </a:p>
          <a:p>
            <a:endParaRPr lang="fr-FR" sz="2400" b="1" dirty="0"/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Cesser de financer les projets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Exemple :</a:t>
            </a:r>
          </a:p>
          <a:p>
            <a:endParaRPr lang="fr-FR" b="1" u="sng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Banques publiques de développement et centrales à charbon ;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Initiative GFANZ à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Glasgow : « zéro émissions nettes ».</a:t>
            </a:r>
          </a:p>
        </p:txBody>
      </p:sp>
    </p:spTree>
    <p:extLst>
      <p:ext uri="{BB962C8B-B14F-4D97-AF65-F5344CB8AC3E}">
        <p14:creationId xmlns:p14="http://schemas.microsoft.com/office/powerpoint/2010/main" val="42324530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1A94F-2705-4081-88E9-7CF8107F8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864000"/>
          </a:xfrm>
        </p:spPr>
        <p:txBody>
          <a:bodyPr/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Accès à l’électricité &amp; changement des systèmes de cuisson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91DD97-DB25-4396-8D6D-3005A6B95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30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65EE4F-90B9-40B2-B779-777937479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80" y="2040297"/>
            <a:ext cx="9077644" cy="406214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AAFFF9-6B70-49B0-BB58-2B858C9C25C3}"/>
              </a:ext>
            </a:extLst>
          </p:cNvPr>
          <p:cNvSpPr txBox="1"/>
          <p:nvPr/>
        </p:nvSpPr>
        <p:spPr>
          <a:xfrm>
            <a:off x="773808" y="6187077"/>
            <a:ext cx="792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+mj-lt"/>
              </a:rPr>
              <a:t>Source : </a:t>
            </a:r>
            <a:r>
              <a:rPr lang="fr-FR" sz="1600" b="1" dirty="0" err="1">
                <a:latin typeface="+mj-lt"/>
              </a:rPr>
              <a:t>Tracking</a:t>
            </a:r>
            <a:r>
              <a:rPr lang="fr-FR" sz="1600" b="1" dirty="0">
                <a:latin typeface="+mj-lt"/>
              </a:rPr>
              <a:t> SDG7, The Energy Progress report 2018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89CD84-B352-4373-AB78-A5F648C6C4DA}"/>
              </a:ext>
            </a:extLst>
          </p:cNvPr>
          <p:cNvSpPr txBox="1"/>
          <p:nvPr/>
        </p:nvSpPr>
        <p:spPr>
          <a:xfrm>
            <a:off x="286211" y="1659783"/>
            <a:ext cx="8571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Population sans accès à l’électricité et à des systèmes de cuisson sécurisés</a:t>
            </a:r>
          </a:p>
        </p:txBody>
      </p:sp>
    </p:spTree>
    <p:extLst>
      <p:ext uri="{BB962C8B-B14F-4D97-AF65-F5344CB8AC3E}">
        <p14:creationId xmlns:p14="http://schemas.microsoft.com/office/powerpoint/2010/main" val="2288447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31F41-3865-4348-A507-4D84E25D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L’émergence de modèles énergétiques décentralisés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6F5EFD-5DE7-42A3-9F76-CB98B501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31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F1D871-B2D7-42BB-8F5B-AAAC5AD5D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3" y="1638300"/>
            <a:ext cx="8944239" cy="38789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63A5EF-173A-471B-8146-4D30B558CB7B}"/>
              </a:ext>
            </a:extLst>
          </p:cNvPr>
          <p:cNvSpPr/>
          <p:nvPr/>
        </p:nvSpPr>
        <p:spPr>
          <a:xfrm>
            <a:off x="2045563" y="5837090"/>
            <a:ext cx="50747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600" b="1" dirty="0">
                <a:solidFill>
                  <a:prstClr val="black"/>
                </a:solidFill>
                <a:latin typeface="Calibri"/>
              </a:rPr>
              <a:t>Source : </a:t>
            </a:r>
            <a:r>
              <a:rPr lang="fr-FR" sz="1600" b="1" dirty="0" err="1">
                <a:solidFill>
                  <a:prstClr val="black"/>
                </a:solidFill>
                <a:latin typeface="Calibri"/>
              </a:rPr>
              <a:t>Tracking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 SDG7, The Energy Progress report 2018</a:t>
            </a:r>
          </a:p>
        </p:txBody>
      </p:sp>
    </p:spTree>
    <p:extLst>
      <p:ext uri="{BB962C8B-B14F-4D97-AF65-F5344CB8AC3E}">
        <p14:creationId xmlns:p14="http://schemas.microsoft.com/office/powerpoint/2010/main" val="32370953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1554</Words>
  <Application>Microsoft Office PowerPoint</Application>
  <PresentationFormat>Affichage à l'écran (4:3)</PresentationFormat>
  <Paragraphs>280</Paragraphs>
  <Slides>31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31</vt:i4>
      </vt:variant>
    </vt:vector>
  </HeadingPairs>
  <TitlesOfParts>
    <vt:vector size="46" baseType="lpstr">
      <vt:lpstr>Arial</vt:lpstr>
      <vt:lpstr>Arial Narrow</vt:lpstr>
      <vt:lpstr>Arial Nova</vt:lpstr>
      <vt:lpstr>Calibri</vt:lpstr>
      <vt:lpstr>Calibri Light</vt:lpstr>
      <vt:lpstr>Cambria</vt:lpstr>
      <vt:lpstr>Century Gothic</vt:lpstr>
      <vt:lpstr>Wingdings</vt:lpstr>
      <vt:lpstr>Thème Office</vt:lpstr>
      <vt:lpstr>1_Thème Office</vt:lpstr>
      <vt:lpstr>2_Thème Office</vt:lpstr>
      <vt:lpstr>4_Thème Office</vt:lpstr>
      <vt:lpstr>5_Thème Office</vt:lpstr>
      <vt:lpstr>3_Thème Office</vt:lpstr>
      <vt:lpstr>6_Thème Office</vt:lpstr>
      <vt:lpstr>Présentation PowerPoint</vt:lpstr>
      <vt:lpstr>Plan du cours</vt:lpstr>
      <vt:lpstr>Plan de la séance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trois composantes d’un système énergétique</vt:lpstr>
      <vt:lpstr>Les transitions énergétiques : une perspective historique</vt:lpstr>
      <vt:lpstr>Présentation PowerPoint</vt:lpstr>
      <vt:lpstr>Le rôle des prix dans les transitions (cas de la lumière)</vt:lpstr>
      <vt:lpstr>Présentation PowerPoint</vt:lpstr>
      <vt:lpstr>Présentation PowerPoint</vt:lpstr>
      <vt:lpstr>Rendements d’échelle : le « facteur 1000 » dans l’éolien  </vt:lpstr>
      <vt:lpstr>L’efficacité énergétique &amp; « l’effet rebond » (Cas du transport)</vt:lpstr>
      <vt:lpstr>Présentation PowerPoint</vt:lpstr>
      <vt:lpstr>« Désempiler » : Les fossiles font de la résistance !</vt:lpstr>
      <vt:lpstr>Présentation PowerPoint</vt:lpstr>
      <vt:lpstr>Présentation PowerPoint</vt:lpstr>
      <vt:lpstr>Accès à l’électricité &amp; changement des systèmes de cuisson</vt:lpstr>
      <vt:lpstr>L’émergence de modèles énergétiques décentralisés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1812</cp:revision>
  <cp:lastPrinted>2022-10-04T15:16:06Z</cp:lastPrinted>
  <dcterms:created xsi:type="dcterms:W3CDTF">2011-05-03T07:33:17Z</dcterms:created>
  <dcterms:modified xsi:type="dcterms:W3CDTF">2022-10-04T15:38:16Z</dcterms:modified>
</cp:coreProperties>
</file>