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</p:sldMasterIdLst>
  <p:notesMasterIdLst>
    <p:notesMasterId r:id="rId13"/>
  </p:notesMasterIdLst>
  <p:handoutMasterIdLst>
    <p:handoutMasterId r:id="rId14"/>
  </p:handoutMasterIdLst>
  <p:sldIdLst>
    <p:sldId id="602" r:id="rId3"/>
    <p:sldId id="749" r:id="rId4"/>
    <p:sldId id="313" r:id="rId5"/>
    <p:sldId id="496" r:id="rId6"/>
    <p:sldId id="742" r:id="rId7"/>
    <p:sldId id="743" r:id="rId8"/>
    <p:sldId id="739" r:id="rId9"/>
    <p:sldId id="729" r:id="rId10"/>
    <p:sldId id="643" r:id="rId11"/>
    <p:sldId id="751" r:id="rId12"/>
  </p:sldIdLst>
  <p:sldSz cx="9144000" cy="6858000" type="screen4x3"/>
  <p:notesSz cx="10018713" cy="68881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42A9E2CD-90DB-4662-B332-06923FF6BF82}">
          <p14:sldIdLst>
            <p14:sldId id="602"/>
            <p14:sldId id="749"/>
            <p14:sldId id="313"/>
            <p14:sldId id="496"/>
            <p14:sldId id="742"/>
            <p14:sldId id="743"/>
            <p14:sldId id="739"/>
            <p14:sldId id="729"/>
            <p14:sldId id="643"/>
            <p14:sldId id="7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E9F32-C298-479A-B546-22962B8D406A}" v="1" dt="2024-05-31T06:17:09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95" d="100"/>
          <a:sy n="95" d="100"/>
        </p:scale>
        <p:origin x="1277" y="72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80202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2161"/>
            <a:ext cx="4338511" cy="3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80202" y="6542161"/>
            <a:ext cx="4338511" cy="3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77005" y="1"/>
            <a:ext cx="4340110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25" y="515938"/>
            <a:ext cx="3444875" cy="258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2671" y="3271879"/>
            <a:ext cx="8014970" cy="309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2161"/>
            <a:ext cx="4338511" cy="3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7005" y="6542161"/>
            <a:ext cx="4340110" cy="3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0069"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</a:rPr>
              <a:pPr defTabSz="920069">
                <a:defRPr/>
              </a:pPr>
              <a:t>3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01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31/05/2024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31/05/2024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31/05/2024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31/05/2024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31/05/2024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31/05/2024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31/05/2024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31/05/2024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31/05/2024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31/05/2024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56350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Belfort             	   		Christian de Perthuis	           	        	         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29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mai 2024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86" y="4095333"/>
            <a:ext cx="8957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Carbone fossile - </a:t>
            </a: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carbone vivant</a:t>
            </a:r>
            <a:endParaRPr kumimoji="0" lang="fr-FR" altLang="fr-FR" sz="28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DA88F1-BF67-B5C7-AEC8-4A30A4678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780" y="1347563"/>
            <a:ext cx="5775158" cy="2557491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906D77F-F23A-F30F-6DB2-F7E4273E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6D5FE80F-9D7D-2D76-1A2A-7FA71DFAB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976EB1-8989-3F28-C1C7-899860B0C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029" y="1736706"/>
            <a:ext cx="2347163" cy="5944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8E4B83-F8EA-55B5-B51F-2FE6712E7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806499"/>
            <a:ext cx="2255715" cy="6477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8B99A6-D733-0033-348E-A936292C23E5}"/>
              </a:ext>
            </a:extLst>
          </p:cNvPr>
          <p:cNvSpPr/>
          <p:nvPr/>
        </p:nvSpPr>
        <p:spPr>
          <a:xfrm>
            <a:off x="8149389" y="5903495"/>
            <a:ext cx="537411" cy="550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64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26" y="115888"/>
            <a:ext cx="8623327" cy="864000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La cible de neutralité : une double transformation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(plantes, sols, océans).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</a:t>
            </a:r>
            <a:r>
              <a:rPr lang="fr-FR" b="1" dirty="0">
                <a:solidFill>
                  <a:prstClr val="black"/>
                </a:solidFill>
                <a:latin typeface="Calibri"/>
                <a:cs typeface="Arial" charset="0"/>
              </a:rPr>
              <a:t>investir &amp; désinvestir,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introduire de la rareté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437D0-B236-4467-8A0E-CB5FA7421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7" y="150836"/>
            <a:ext cx="8734925" cy="8640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fr-FR" altLang="fr-FR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fr-FR" sz="2800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Désinvestissement</a:t>
            </a:r>
            <a:r>
              <a:rPr lang="fr-FR" altLang="fr-FR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: les fossiles font de la résistance !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C995F0-DF1F-409C-921A-95522EB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BD9C9-D228-4894-87C5-A904DCAB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80" y="2748186"/>
            <a:ext cx="45720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pétrole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énergie du XX°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(Gisement de Bakou vers 1900)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ED85360-AD31-4684-BAAC-F9D682F2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05" y="5743798"/>
            <a:ext cx="4168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gaz d’origine fossile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énergie de transition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(Plateforme de Aasta Hansteen, Norvège 2018)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1" descr="https://www.offshoreenergytoday.com/wp-content/uploads/2018/04/aasta-hansteen-spar-platform-tow-664x443.jpg">
            <a:extLst>
              <a:ext uri="{FF2B5EF4-FFF2-40B4-BE49-F238E27FC236}">
                <a16:creationId xmlns:a16="http://schemas.microsoft.com/office/drawing/2014/main" id="{5BD96151-5369-4F3E-8035-AE3FEC5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2" y="4745261"/>
            <a:ext cx="3362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3D045-1730-4803-8989-1BF8F89420EC}"/>
              </a:ext>
            </a:extLst>
          </p:cNvPr>
          <p:cNvSpPr/>
          <p:nvPr/>
        </p:nvSpPr>
        <p:spPr>
          <a:xfrm>
            <a:off x="3057079" y="1065436"/>
            <a:ext cx="5824538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Le charbon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énergie du XIX°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(Dernière mine de charbon du bassin de la Houve fermée en 2004)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AAE18FA-F784-40CA-B0C5-1A635EA9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949575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0">
            <a:extLst>
              <a:ext uri="{FF2B5EF4-FFF2-40B4-BE49-F238E27FC236}">
                <a16:creationId xmlns:a16="http://schemas.microsoft.com/office/drawing/2014/main" id="{84D2ED34-4194-4431-B503-E3539077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9" y="2845023"/>
            <a:ext cx="304979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06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82DCF5-A82F-EFBB-10D5-83E6D5DA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D97CDC-6D4D-ADFE-D788-523A11CCE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2" y="1239220"/>
            <a:ext cx="9071535" cy="548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CF8405-7ECF-CBA4-31A3-F34DA970DC60}"/>
              </a:ext>
            </a:extLst>
          </p:cNvPr>
          <p:cNvSpPr txBox="1"/>
          <p:nvPr/>
        </p:nvSpPr>
        <p:spPr>
          <a:xfrm flipH="1">
            <a:off x="360948" y="272716"/>
            <a:ext cx="8746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Systèmes alimentaires : 1/3 des émissions mondiales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(Source des données, FAO, 2021, reprises dans le 6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rapport du GIEC)</a:t>
            </a:r>
          </a:p>
        </p:txBody>
      </p:sp>
    </p:spTree>
    <p:extLst>
      <p:ext uri="{BB962C8B-B14F-4D97-AF65-F5344CB8AC3E}">
        <p14:creationId xmlns:p14="http://schemas.microsoft.com/office/powerpoint/2010/main" val="2922473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C3F50D4E-D496-7CBD-5E4C-5C4B5A01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75" y="4632916"/>
            <a:ext cx="3337625" cy="222508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34700" y="92752"/>
            <a:ext cx="9109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Les trois leviers de la transition agroclimatique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870273" y="818251"/>
            <a:ext cx="184731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70273" y="4288549"/>
            <a:ext cx="40048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4162925" y="831118"/>
            <a:ext cx="42270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résilience par l’agroécologie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spécialisation versus diversification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des systèmes agricoles.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Réinvestir dans la diversité du vivant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E1337F-74EF-9466-AF9E-0F0CF6F8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10" y="948975"/>
            <a:ext cx="2113347" cy="20651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AC98CAD-6C01-B72B-6854-1590F52F9612}"/>
              </a:ext>
            </a:extLst>
          </p:cNvPr>
          <p:cNvSpPr txBox="1"/>
          <p:nvPr/>
        </p:nvSpPr>
        <p:spPr>
          <a:xfrm flipH="1">
            <a:off x="-3810" y="4000097"/>
            <a:ext cx="3444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Transition alimentaire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dans les rations alimentaires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dans les systèmes agricoles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A2AE96E-307F-CAF9-D493-4E718030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478" y="2569452"/>
            <a:ext cx="3638167" cy="23281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95D382-B667-E27C-61B2-576B690B7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537" y="945270"/>
            <a:ext cx="1895779" cy="207260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E5F7CF2-C36F-1D81-E4CF-D0BFE84E9FEB}"/>
              </a:ext>
            </a:extLst>
          </p:cNvPr>
          <p:cNvSpPr txBox="1"/>
          <p:nvPr/>
        </p:nvSpPr>
        <p:spPr>
          <a:xfrm flipH="1">
            <a:off x="1151757" y="5909025"/>
            <a:ext cx="4654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protection des puits de carbone :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impacts anthropiques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rétroactions climatiques</a:t>
            </a:r>
          </a:p>
        </p:txBody>
      </p:sp>
    </p:spTree>
    <p:extLst>
      <p:ext uri="{BB962C8B-B14F-4D97-AF65-F5344CB8AC3E}">
        <p14:creationId xmlns:p14="http://schemas.microsoft.com/office/powerpoint/2010/main" val="132978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4A1A6F-C0CD-408E-9D10-679732A2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651F3-340C-466A-ADCC-6C004BBA0307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9155" name="Image 4">
            <a:extLst>
              <a:ext uri="{FF2B5EF4-FFF2-40B4-BE49-F238E27FC236}">
                <a16:creationId xmlns:a16="http://schemas.microsoft.com/office/drawing/2014/main" id="{4215D8D6-7471-4F42-B2DC-01E199756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225550"/>
            <a:ext cx="9134475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ZoneTexte 5">
            <a:extLst>
              <a:ext uri="{FF2B5EF4-FFF2-40B4-BE49-F238E27FC236}">
                <a16:creationId xmlns:a16="http://schemas.microsoft.com/office/drawing/2014/main" id="{88D87089-E57D-41AA-9341-88245CDC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7413"/>
            <a:ext cx="3870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Les forêts dans le monde (FAO, 2020)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D38FA-621D-4DDD-A08F-836CEC65DD0B}"/>
              </a:ext>
            </a:extLst>
          </p:cNvPr>
          <p:cNvSpPr txBox="1"/>
          <p:nvPr/>
        </p:nvSpPr>
        <p:spPr>
          <a:xfrm>
            <a:off x="2398713" y="4552950"/>
            <a:ext cx="5895975" cy="180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Evolution des surfaces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forestières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Milliers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de Km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)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	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1990/2000	2000/2010	2010/2020	1990/2020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Forêt non tropicale	   +326	   +395	    +301	   +1022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Forêt tropicale 	  -1109	    -913	     -775	    -2797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Dont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Amazonie	    -511	    -524	     -260	     -1295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Asie-Pacifique	    -274	      -45	     -121	      -440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Afrique  		    -324	    -344	     -394	     -1062</a:t>
            </a:r>
          </a:p>
        </p:txBody>
      </p:sp>
      <p:sp>
        <p:nvSpPr>
          <p:cNvPr id="49158" name="Titre 1">
            <a:extLst>
              <a:ext uri="{FF2B5EF4-FFF2-40B4-BE49-F238E27FC236}">
                <a16:creationId xmlns:a16="http://schemas.microsoft.com/office/drawing/2014/main" id="{E32ECA2A-A66A-427F-B2A3-B02AC1992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36525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Arial" charset="0"/>
              </a:rPr>
              <a:t>La protection des forêts : vision d’ensemble</a:t>
            </a:r>
          </a:p>
        </p:txBody>
      </p:sp>
      <p:sp>
        <p:nvSpPr>
          <p:cNvPr id="49159" name="ZoneTexte 14">
            <a:extLst>
              <a:ext uri="{FF2B5EF4-FFF2-40B4-BE49-F238E27FC236}">
                <a16:creationId xmlns:a16="http://schemas.microsoft.com/office/drawing/2014/main" id="{5E1AA46E-E673-479E-8BFD-B2A983E3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538913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Source : FAO (2020)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115E12-EA0E-BCE9-E327-B0FCA01B0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473"/>
            <a:ext cx="9144000" cy="6316158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0DAE15D-A908-B41D-21F0-984ABB52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69F172-4964-6A44-A8DA-CEEE5E419434}"/>
              </a:ext>
            </a:extLst>
          </p:cNvPr>
          <p:cNvSpPr txBox="1"/>
          <p:nvPr/>
        </p:nvSpPr>
        <p:spPr>
          <a:xfrm>
            <a:off x="573505" y="136521"/>
            <a:ext cx="7996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Attention : puits de carbone (1) !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63D8FB-A9CB-D372-7189-BA8DED943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8473"/>
            <a:ext cx="5349752" cy="32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84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DC8123-56CE-631E-AD1E-D590A4061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0" y="1094413"/>
            <a:ext cx="9083210" cy="53530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246815-442B-DAA1-E86E-9457A41FD1F5}"/>
              </a:ext>
            </a:extLst>
          </p:cNvPr>
          <p:cNvSpPr txBox="1"/>
          <p:nvPr/>
        </p:nvSpPr>
        <p:spPr>
          <a:xfrm>
            <a:off x="969758" y="179715"/>
            <a:ext cx="7536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Puits de carbone (2) :la biodiversité marine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7893F-70A8-95E9-B5EF-63E24D09FC86}"/>
              </a:ext>
            </a:extLst>
          </p:cNvPr>
          <p:cNvSpPr txBox="1"/>
          <p:nvPr/>
        </p:nvSpPr>
        <p:spPr>
          <a:xfrm>
            <a:off x="3313557" y="6494238"/>
            <a:ext cx="58304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/>
              <a:t>Une rescapée bien utile pour le stockage du CO2 : la loutre de mer</a:t>
            </a:r>
          </a:p>
        </p:txBody>
      </p:sp>
    </p:spTree>
    <p:extLst>
      <p:ext uri="{BB962C8B-B14F-4D97-AF65-F5344CB8AC3E}">
        <p14:creationId xmlns:p14="http://schemas.microsoft.com/office/powerpoint/2010/main" val="397943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616E6D9-38C4-3930-15DC-60114DC7F09E}"/>
              </a:ext>
            </a:extLst>
          </p:cNvPr>
          <p:cNvSpPr txBox="1"/>
          <p:nvPr/>
        </p:nvSpPr>
        <p:spPr>
          <a:xfrm>
            <a:off x="481262" y="897449"/>
            <a:ext cx="7515199" cy="830997"/>
          </a:xfrm>
          <a:prstGeom prst="rect">
            <a:avLst/>
          </a:prstGeom>
          <a:noFill/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rgbClr val="00B050"/>
                </a:solidFill>
              </a:rPr>
              <a:t>Merci de votre attention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4BFBF2-63D2-2CA8-3743-1FBD8FBE7245}"/>
              </a:ext>
            </a:extLst>
          </p:cNvPr>
          <p:cNvSpPr txBox="1"/>
          <p:nvPr/>
        </p:nvSpPr>
        <p:spPr>
          <a:xfrm>
            <a:off x="5555564" y="5751095"/>
            <a:ext cx="3399329" cy="92333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Pour aller plus loin :</a:t>
            </a:r>
          </a:p>
          <a:p>
            <a:pPr algn="r"/>
            <a:r>
              <a:rPr lang="fr-FR" b="1" dirty="0"/>
              <a:t>Visiter ou s’abonner au site : </a:t>
            </a:r>
          </a:p>
          <a:p>
            <a:pPr algn="r"/>
            <a:r>
              <a:rPr lang="fr-FR" b="1" dirty="0">
                <a:hlinkClick r:id="rId2"/>
              </a:rPr>
              <a:t>https://christiandeperthuis.fr/</a:t>
            </a:r>
            <a:endParaRPr lang="fr-FR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30D5A2-4374-6875-F4E2-CFF4D118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326" y="2181726"/>
            <a:ext cx="4251282" cy="318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25062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430</Words>
  <Application>Microsoft Office PowerPoint</Application>
  <PresentationFormat>Affichage à l'écran (4:3)</PresentationFormat>
  <Paragraphs>73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Présentation PowerPoint</vt:lpstr>
      <vt:lpstr>Présentation PowerPoint</vt:lpstr>
      <vt:lpstr>La cible de neutralité : une double transformation</vt:lpstr>
      <vt:lpstr> Désinvestissement : les fossiles font de la résistance 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769</cp:revision>
  <cp:lastPrinted>2024-04-09T04:26:40Z</cp:lastPrinted>
  <dcterms:created xsi:type="dcterms:W3CDTF">2004-12-28T14:32:20Z</dcterms:created>
  <dcterms:modified xsi:type="dcterms:W3CDTF">2024-05-31T06:17:19Z</dcterms:modified>
</cp:coreProperties>
</file>