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571" r:id="rId1"/>
    <p:sldMasterId id="2147485545" r:id="rId2"/>
  </p:sldMasterIdLst>
  <p:notesMasterIdLst>
    <p:notesMasterId r:id="rId11"/>
  </p:notesMasterIdLst>
  <p:handoutMasterIdLst>
    <p:handoutMasterId r:id="rId12"/>
  </p:handoutMasterIdLst>
  <p:sldIdLst>
    <p:sldId id="602" r:id="rId3"/>
    <p:sldId id="313" r:id="rId4"/>
    <p:sldId id="752" r:id="rId5"/>
    <p:sldId id="748" r:id="rId6"/>
    <p:sldId id="588" r:id="rId7"/>
    <p:sldId id="742" r:id="rId8"/>
    <p:sldId id="728" r:id="rId9"/>
    <p:sldId id="751" r:id="rId10"/>
  </p:sldIdLst>
  <p:sldSz cx="9144000" cy="6858000" type="screen4x3"/>
  <p:notesSz cx="10018713" cy="6888163"/>
  <p:defaultTextStyle>
    <a:defPPr>
      <a:defRPr lang="fr-F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42A9E2CD-90DB-4662-B332-06923FF6BF82}">
          <p14:sldIdLst>
            <p14:sldId id="602"/>
            <p14:sldId id="313"/>
            <p14:sldId id="752"/>
            <p14:sldId id="748"/>
            <p14:sldId id="588"/>
            <p14:sldId id="742"/>
            <p14:sldId id="728"/>
            <p14:sldId id="75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4027">
          <p15:clr>
            <a:srgbClr val="A4A3A4"/>
          </p15:clr>
        </p15:guide>
        <p15:guide id="2" orient="horz" pos="4268">
          <p15:clr>
            <a:srgbClr val="A4A3A4"/>
          </p15:clr>
        </p15:guide>
        <p15:guide id="3" orient="horz" pos="941">
          <p15:clr>
            <a:srgbClr val="A4A3A4"/>
          </p15:clr>
        </p15:guide>
        <p15:guide id="4" orient="horz" pos="4319">
          <p15:clr>
            <a:srgbClr val="A4A3A4"/>
          </p15:clr>
        </p15:guide>
        <p15:guide id="5" pos="1007">
          <p15:clr>
            <a:srgbClr val="A4A3A4"/>
          </p15:clr>
        </p15:guide>
        <p15:guide id="6" pos="393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70" userDrawn="1">
          <p15:clr>
            <a:srgbClr val="A4A3A4"/>
          </p15:clr>
        </p15:guide>
        <p15:guide id="2" pos="3156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  <a:srgbClr val="000099"/>
    <a:srgbClr val="F3C3CA"/>
    <a:srgbClr val="4D4D4D"/>
    <a:srgbClr val="EFF4F7"/>
    <a:srgbClr val="DBE6ED"/>
    <a:srgbClr val="800080"/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546" autoAdjust="0"/>
    <p:restoredTop sz="97241" autoAdjust="0"/>
  </p:normalViewPr>
  <p:slideViewPr>
    <p:cSldViewPr snapToGrid="0">
      <p:cViewPr varScale="1">
        <p:scale>
          <a:sx n="95" d="100"/>
          <a:sy n="95" d="100"/>
        </p:scale>
        <p:origin x="1277" y="72"/>
      </p:cViewPr>
      <p:guideLst>
        <p:guide orient="horz" pos="4027"/>
        <p:guide orient="horz" pos="4268"/>
        <p:guide orient="horz" pos="941"/>
        <p:guide orient="horz" pos="4319"/>
        <p:guide pos="1007"/>
        <p:guide pos="3933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4" d="100"/>
          <a:sy n="54" d="100"/>
        </p:scale>
        <p:origin x="-1860" y="-84"/>
      </p:cViewPr>
      <p:guideLst>
        <p:guide orient="horz" pos="2170"/>
        <p:guide pos="315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EA9F8D10-CC98-4F21-9DA0-3C55108F267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4338511" cy="3460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32" tIns="46216" rIns="92432" bIns="46216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EDCF8BCE-C615-4DFC-B7B4-6BBF66E2FBCA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680202" y="1"/>
            <a:ext cx="4338511" cy="3460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32" tIns="46216" rIns="92432" bIns="46216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5364" name="Rectangle 4">
            <a:extLst>
              <a:ext uri="{FF2B5EF4-FFF2-40B4-BE49-F238E27FC236}">
                <a16:creationId xmlns:a16="http://schemas.microsoft.com/office/drawing/2014/main" id="{7DAD6686-8FDD-4764-AF13-BE944D062ED9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542161"/>
            <a:ext cx="4338511" cy="3460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32" tIns="46216" rIns="92432" bIns="46216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5365" name="Rectangle 5">
            <a:extLst>
              <a:ext uri="{FF2B5EF4-FFF2-40B4-BE49-F238E27FC236}">
                <a16:creationId xmlns:a16="http://schemas.microsoft.com/office/drawing/2014/main" id="{A7ECDE96-D686-47C0-863F-0038FB06730E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680202" y="6542161"/>
            <a:ext cx="4338511" cy="3460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32" tIns="46216" rIns="92432" bIns="46216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CF5CAA1F-2CC1-4833-ABFF-8BDA9897438A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8AE47377-8170-441A-95E7-204D650947D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4338511" cy="3460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32" tIns="46216" rIns="92432" bIns="46216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E80E9247-7A38-4918-9D46-CF10FCD0C74F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5677005" y="1"/>
            <a:ext cx="4340110" cy="3460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32" tIns="46216" rIns="92432" bIns="46216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3796" name="Rectangle 4">
            <a:extLst>
              <a:ext uri="{FF2B5EF4-FFF2-40B4-BE49-F238E27FC236}">
                <a16:creationId xmlns:a16="http://schemas.microsoft.com/office/drawing/2014/main" id="{82A5C72F-326F-44A3-84AC-D866AEB369B6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286125" y="515938"/>
            <a:ext cx="3444875" cy="2584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FB7729E5-104C-4DC5-85C1-A56F312E0814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002671" y="3271879"/>
            <a:ext cx="8014970" cy="30996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32" tIns="46216" rIns="92432" bIns="4621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</a:p>
        </p:txBody>
      </p:sp>
      <p:sp>
        <p:nvSpPr>
          <p:cNvPr id="4102" name="Rectangle 6">
            <a:extLst>
              <a:ext uri="{FF2B5EF4-FFF2-40B4-BE49-F238E27FC236}">
                <a16:creationId xmlns:a16="http://schemas.microsoft.com/office/drawing/2014/main" id="{43F0F589-F969-4015-9941-445EC2608B8C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542161"/>
            <a:ext cx="4338511" cy="344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32" tIns="46216" rIns="92432" bIns="46216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103" name="Rectangle 7">
            <a:extLst>
              <a:ext uri="{FF2B5EF4-FFF2-40B4-BE49-F238E27FC236}">
                <a16:creationId xmlns:a16="http://schemas.microsoft.com/office/drawing/2014/main" id="{9619E4A5-43CA-4B48-82FE-F3BB2261CD7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77005" y="6542161"/>
            <a:ext cx="4340110" cy="344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32" tIns="46216" rIns="92432" bIns="46216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A66EE0CA-5F8C-4DBF-96B5-FC302F2FDC28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Espace réservé de l'image des diapositives 1">
            <a:extLst>
              <a:ext uri="{FF2B5EF4-FFF2-40B4-BE49-F238E27FC236}">
                <a16:creationId xmlns:a16="http://schemas.microsoft.com/office/drawing/2014/main" id="{4CCA56C8-A85F-4E04-B562-42FEA933E96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Espace réservé des notes 2">
            <a:extLst>
              <a:ext uri="{FF2B5EF4-FFF2-40B4-BE49-F238E27FC236}">
                <a16:creationId xmlns:a16="http://schemas.microsoft.com/office/drawing/2014/main" id="{EEEF6D5C-C507-42D9-84B1-B35DC131633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fr-FR" dirty="0">
              <a:latin typeface="Arial" panose="020B0604020202020204" pitchFamily="34" charset="0"/>
            </a:endParaRPr>
          </a:p>
        </p:txBody>
      </p:sp>
      <p:sp>
        <p:nvSpPr>
          <p:cNvPr id="26628" name="Espace réservé du numéro de diapositive 3">
            <a:extLst>
              <a:ext uri="{FF2B5EF4-FFF2-40B4-BE49-F238E27FC236}">
                <a16:creationId xmlns:a16="http://schemas.microsoft.com/office/drawing/2014/main" id="{3A325ABA-DE99-49D3-B067-83BC7A53E30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7556" indent="-287522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50087" indent="-23001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10121" indent="-23001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70156" indent="-23001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30191" indent="-23001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90225" indent="-23001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50260" indent="-23001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10294" indent="-23001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2006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BD2D775-3AB9-4A25-A5E0-97ADD501532E}" type="slidenum">
              <a:rPr kumimoji="0" lang="fr-FR" altLang="fr-F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20069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FR" altLang="fr-FR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20069">
              <a:defRPr/>
            </a:pPr>
            <a:fld id="{A66EE0CA-5F8C-4DBF-96B5-FC302F2FDC28}" type="slidenum">
              <a:rPr lang="fr-FR" altLang="fr-FR">
                <a:solidFill>
                  <a:srgbClr val="000000"/>
                </a:solidFill>
              </a:rPr>
              <a:pPr defTabSz="920069">
                <a:defRPr/>
              </a:pPr>
              <a:t>2</a:t>
            </a:fld>
            <a:endParaRPr lang="fr-FR" alt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39772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0B0B18E-EEAB-4E31-994C-FCB7C4C662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180B86-5F1E-42D8-9C30-C59A16D12E6B}" type="datetime1">
              <a:rPr lang="fr-FR"/>
              <a:pPr>
                <a:defRPr/>
              </a:pPr>
              <a:t>19/11/2024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486857C-E89D-4876-842B-7B198C3DC0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EB52A95-AB32-4A3E-8821-33B41ADF89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b="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BF6374EB-1E8E-4472-81DF-33273336FC32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56274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F4EFB72D-BA59-4A4B-B8C6-4D66F619D499}"/>
              </a:ext>
            </a:extLst>
          </p:cNvPr>
          <p:cNvCxnSpPr/>
          <p:nvPr userDrawn="1"/>
        </p:nvCxnSpPr>
        <p:spPr>
          <a:xfrm>
            <a:off x="468313" y="981075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>
            <a:noAutofit/>
          </a:bodyPr>
          <a:lstStyle>
            <a:lvl1pPr algn="l">
              <a:defRPr sz="2400" b="1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Aft>
                <a:spcPts val="600"/>
              </a:spcAft>
              <a:buFont typeface="Wingdings" pitchFamily="2" charset="2"/>
              <a:buChar char="§"/>
              <a:defRPr sz="2000"/>
            </a:lvl1pPr>
            <a:lvl2pPr>
              <a:spcAft>
                <a:spcPts val="600"/>
              </a:spcAft>
              <a:defRPr sz="1800"/>
            </a:lvl2pPr>
            <a:lvl3pPr>
              <a:spcAft>
                <a:spcPts val="600"/>
              </a:spcAft>
              <a:defRPr sz="1600"/>
            </a:lvl3pPr>
            <a:lvl4pPr>
              <a:spcAft>
                <a:spcPts val="600"/>
              </a:spcAft>
              <a:defRPr sz="1600"/>
            </a:lvl4pPr>
            <a:lvl5pPr>
              <a:spcAft>
                <a:spcPts val="600"/>
              </a:spcAft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0F95C0B6-A18F-47FC-B8EF-BC4310BF0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9FBCCC-CF02-424F-A5E0-D86895D5E632}" type="datetime1">
              <a:rPr lang="fr-FR"/>
              <a:pPr>
                <a:defRPr/>
              </a:pPr>
              <a:t>19/11/2024</a:t>
            </a:fld>
            <a:endParaRPr lang="fr-FR" dirty="0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D7AADE98-D7B5-47A9-A6F5-2A46423AE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13F736ED-6FA5-43E8-9F3B-B44639505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540675CB-BACD-451D-85C2-068F714F2D7C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422369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B3AD4E7-51E1-49C2-A216-529944E8B6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8BD208-78AE-442A-894A-0293CA8B83E8}" type="datetime1">
              <a:rPr lang="fr-FR"/>
              <a:pPr>
                <a:defRPr/>
              </a:pPr>
              <a:t>19/11/2024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F2D2E93-1458-418E-8ACE-A9915B545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29469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50712607-1343-46B0-824B-3C7E6B147BF3}"/>
              </a:ext>
            </a:extLst>
          </p:cNvPr>
          <p:cNvCxnSpPr/>
          <p:nvPr userDrawn="1"/>
        </p:nvCxnSpPr>
        <p:spPr>
          <a:xfrm>
            <a:off x="468313" y="981075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buFont typeface="Wingdings" pitchFamily="2" charset="2"/>
              <a:buChar char="§"/>
              <a:defRPr sz="2400"/>
            </a:lvl1pPr>
            <a:lvl2pPr marL="742932" indent="-285744">
              <a:buClrTx/>
              <a:buFont typeface="Calibri" panose="020F0502020204030204" pitchFamily="34" charset="0"/>
              <a:buChar char="‒"/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buFont typeface="Wingdings" pitchFamily="2" charset="2"/>
              <a:buChar char="§"/>
              <a:defRPr sz="2400"/>
            </a:lvl1pPr>
            <a:lvl2pPr marL="742932" indent="-285744">
              <a:buClrTx/>
              <a:buFont typeface="Calibri" panose="020F0502020204030204" pitchFamily="34" charset="0"/>
              <a:buChar char="‒"/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e la date 4">
            <a:extLst>
              <a:ext uri="{FF2B5EF4-FFF2-40B4-BE49-F238E27FC236}">
                <a16:creationId xmlns:a16="http://schemas.microsoft.com/office/drawing/2014/main" id="{A4F8EE2A-01D6-4691-9E67-DA1DCCE0D1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27E3A-43E8-45EE-A0AD-236160E466E0}" type="datetime1">
              <a:rPr lang="fr-FR"/>
              <a:pPr>
                <a:defRPr/>
              </a:pPr>
              <a:t>19/11/2024</a:t>
            </a:fld>
            <a:endParaRPr lang="fr-FR"/>
          </a:p>
        </p:txBody>
      </p:sp>
      <p:sp>
        <p:nvSpPr>
          <p:cNvPr id="7" name="Espace réservé du pied de page 5">
            <a:extLst>
              <a:ext uri="{FF2B5EF4-FFF2-40B4-BE49-F238E27FC236}">
                <a16:creationId xmlns:a16="http://schemas.microsoft.com/office/drawing/2014/main" id="{51EDD30B-DAFE-43B4-87E8-00DC8C6A0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Espace réservé du numéro de diapositive 5">
            <a:extLst>
              <a:ext uri="{FF2B5EF4-FFF2-40B4-BE49-F238E27FC236}">
                <a16:creationId xmlns:a16="http://schemas.microsoft.com/office/drawing/2014/main" id="{1476830A-A0CD-499E-AF9A-1EE95DAB20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0331645C-7BCA-42EC-B99F-BE21DC07E4A9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541716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EE4C2DD2-6288-4DFF-95BD-A71D77243F23}"/>
              </a:ext>
            </a:extLst>
          </p:cNvPr>
          <p:cNvCxnSpPr/>
          <p:nvPr userDrawn="1"/>
        </p:nvCxnSpPr>
        <p:spPr>
          <a:xfrm>
            <a:off x="468313" y="981075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8" name="Espace réservé de la date 6">
            <a:extLst>
              <a:ext uri="{FF2B5EF4-FFF2-40B4-BE49-F238E27FC236}">
                <a16:creationId xmlns:a16="http://schemas.microsoft.com/office/drawing/2014/main" id="{09388A3D-6C54-4F9D-95CE-09E909DDB5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1CA574-6C6F-49B7-921B-0527581D2E57}" type="datetime1">
              <a:rPr lang="fr-FR"/>
              <a:pPr>
                <a:defRPr/>
              </a:pPr>
              <a:t>19/11/2024</a:t>
            </a:fld>
            <a:endParaRPr lang="fr-FR"/>
          </a:p>
        </p:txBody>
      </p:sp>
      <p:sp>
        <p:nvSpPr>
          <p:cNvPr id="9" name="Espace réservé du pied de page 7">
            <a:extLst>
              <a:ext uri="{FF2B5EF4-FFF2-40B4-BE49-F238E27FC236}">
                <a16:creationId xmlns:a16="http://schemas.microsoft.com/office/drawing/2014/main" id="{9EED84F2-44C3-4C8C-BCEC-A759B9BE34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" name="Espace réservé du numéro de diapositive 5">
            <a:extLst>
              <a:ext uri="{FF2B5EF4-FFF2-40B4-BE49-F238E27FC236}">
                <a16:creationId xmlns:a16="http://schemas.microsoft.com/office/drawing/2014/main" id="{1B7D7A5E-3BD0-47A8-AE6C-AB4A45C2D8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95EB0F52-FA8E-41CA-BF41-216B3C03E5A1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034402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75A642E4-4BA5-4609-93C7-4D537AB9E2B2}"/>
              </a:ext>
            </a:extLst>
          </p:cNvPr>
          <p:cNvCxnSpPr/>
          <p:nvPr userDrawn="1"/>
        </p:nvCxnSpPr>
        <p:spPr>
          <a:xfrm>
            <a:off x="468313" y="981075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 sz="2400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4" name="Espace réservé de la date 2">
            <a:extLst>
              <a:ext uri="{FF2B5EF4-FFF2-40B4-BE49-F238E27FC236}">
                <a16:creationId xmlns:a16="http://schemas.microsoft.com/office/drawing/2014/main" id="{7F8CABC8-169E-4083-8077-B503D5A44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CAAA48-7E57-48CD-AD46-3727401FCBBE}" type="datetime1">
              <a:rPr lang="fr-FR"/>
              <a:pPr>
                <a:defRPr/>
              </a:pPr>
              <a:t>19/11/2024</a:t>
            </a:fld>
            <a:endParaRPr lang="fr-FR"/>
          </a:p>
        </p:txBody>
      </p:sp>
      <p:sp>
        <p:nvSpPr>
          <p:cNvPr id="5" name="Espace réservé du pied de page 3">
            <a:extLst>
              <a:ext uri="{FF2B5EF4-FFF2-40B4-BE49-F238E27FC236}">
                <a16:creationId xmlns:a16="http://schemas.microsoft.com/office/drawing/2014/main" id="{973DA94E-133D-4CD4-A33F-B78DB3FF01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4D4291C-8AB3-40EC-A9B1-1A0D84593F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F69D7FE7-7A05-48F4-A142-9DEAFE133091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006215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>
            <a:extLst>
              <a:ext uri="{FF2B5EF4-FFF2-40B4-BE49-F238E27FC236}">
                <a16:creationId xmlns:a16="http://schemas.microsoft.com/office/drawing/2014/main" id="{65D765D2-B04E-463D-B11B-1D12E4EEBA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38C74B-62C1-4335-A39C-3A9CE8993364}" type="datetime1">
              <a:rPr lang="fr-FR"/>
              <a:pPr>
                <a:defRPr/>
              </a:pPr>
              <a:t>19/11/2024</a:t>
            </a:fld>
            <a:endParaRPr lang="fr-FR"/>
          </a:p>
        </p:txBody>
      </p:sp>
      <p:sp>
        <p:nvSpPr>
          <p:cNvPr id="3" name="Espace réservé du pied de page 4">
            <a:extLst>
              <a:ext uri="{FF2B5EF4-FFF2-40B4-BE49-F238E27FC236}">
                <a16:creationId xmlns:a16="http://schemas.microsoft.com/office/drawing/2014/main" id="{09632952-BEAA-4059-9518-A691E1A123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>
            <a:extLst>
              <a:ext uri="{FF2B5EF4-FFF2-40B4-BE49-F238E27FC236}">
                <a16:creationId xmlns:a16="http://schemas.microsoft.com/office/drawing/2014/main" id="{5EA662B0-7B02-4004-A6D5-E25442A7A8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B3C3A5-1E35-41B1-A453-234245C3C9ED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806085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">
            <a:extLst>
              <a:ext uri="{FF2B5EF4-FFF2-40B4-BE49-F238E27FC236}">
                <a16:creationId xmlns:a16="http://schemas.microsoft.com/office/drawing/2014/main" id="{5E8FBA7C-9FB6-484B-BB9D-745EB2061A3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388350" y="6381750"/>
            <a:ext cx="295275" cy="322263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txBody>
          <a:bodyPr lIns="0" tIns="0" rIns="0" bIns="0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defRPr/>
            </a:pPr>
            <a:fld id="{FC3403E7-CE3E-4B64-8135-40A98753CB4E}" type="slidenum">
              <a:rPr lang="fr-FR" altLang="fr-FR" sz="1200" b="1" smtClean="0">
                <a:solidFill>
                  <a:schemeClr val="bg1"/>
                </a:solidFill>
                <a:latin typeface="Calibri" panose="020F0502020204030204" pitchFamily="34" charset="0"/>
              </a:rPr>
              <a:pPr algn="ctr">
                <a:defRPr/>
              </a:pPr>
              <a:t>‹N°›</a:t>
            </a:fld>
            <a:endParaRPr lang="fr-FR" altLang="fr-FR" sz="1200" b="1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e la date 4">
            <a:extLst>
              <a:ext uri="{FF2B5EF4-FFF2-40B4-BE49-F238E27FC236}">
                <a16:creationId xmlns:a16="http://schemas.microsoft.com/office/drawing/2014/main" id="{6F52610C-64C7-4DB7-B929-61A38AF553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BD1908-23AF-48F4-85D8-53349003FD3F}" type="datetime1">
              <a:rPr lang="fr-FR"/>
              <a:pPr>
                <a:defRPr/>
              </a:pPr>
              <a:t>19/11/2024</a:t>
            </a:fld>
            <a:endParaRPr lang="fr-FR"/>
          </a:p>
        </p:txBody>
      </p:sp>
      <p:sp>
        <p:nvSpPr>
          <p:cNvPr id="7" name="Espace réservé du pied de page 5">
            <a:extLst>
              <a:ext uri="{FF2B5EF4-FFF2-40B4-BE49-F238E27FC236}">
                <a16:creationId xmlns:a16="http://schemas.microsoft.com/office/drawing/2014/main" id="{F1FCE5AC-4205-407A-9B10-20FD0BFC9D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15372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B69621EE-F28E-45B5-BC09-50FB43F40B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331496-B128-415D-9108-DAE6A6B2B09C}" type="datetime1">
              <a:rPr lang="fr-FR"/>
              <a:pPr>
                <a:defRPr/>
              </a:pPr>
              <a:t>19/11/2024</a:t>
            </a:fld>
            <a:endParaRPr 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46E49B1E-04B3-4C88-8499-95B2463CA0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E3CB84CE-F191-4A0D-8A15-98D731DB95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244022-CBF9-4BD3-BAFA-4C3A0C98F1C5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087740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280C732A-7425-4BA5-BE6D-7EF1EFFC5668}"/>
              </a:ext>
            </a:extLst>
          </p:cNvPr>
          <p:cNvCxnSpPr/>
          <p:nvPr userDrawn="1"/>
        </p:nvCxnSpPr>
        <p:spPr>
          <a:xfrm>
            <a:off x="468313" y="1125538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0DF8869D-B9C3-4227-BDF6-D52A51A11B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33F2C1-EA1F-4A7B-B9A0-52DFE4C96529}" type="datetime1">
              <a:rPr lang="fr-FR"/>
              <a:pPr>
                <a:defRPr/>
              </a:pPr>
              <a:t>19/11/2024</a:t>
            </a:fld>
            <a:endParaRPr 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54032F05-AF67-40B5-AFF3-10C7026127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7419E682-4277-4CDC-93D5-AEBD92C374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5CFFDFCD-593F-43E2-B552-625F92DE305C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153831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</p:spPr>
        <p:txBody>
          <a:bodyPr vert="eaVert"/>
          <a:lstStyle>
            <a:lvl1pPr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90FB42B-E38A-4DC2-ABDE-E2851BD08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F6D4B2-6F54-47DA-88F0-15B29E25E983}" type="datetime1">
              <a:rPr lang="fr-FR"/>
              <a:pPr>
                <a:defRPr/>
              </a:pPr>
              <a:t>19/11/2024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136BC07-5AB9-4291-BBA0-96AF0E28F2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8DF2587-1D30-4EA8-9241-58C89BD57C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E3A67E-04B3-433A-8503-EA0B0783640E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98441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CE3B6B-D866-46DE-B9AF-B6ACD167FDA5}" type="datetime1">
              <a:rPr lang="fr-FR" smtClean="0"/>
              <a:t>19/11/2024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anchor="ctr" anchorCtr="0"/>
          <a:lstStyle>
            <a:lvl1pPr algn="r">
              <a:defRPr lang="fr-FR" sz="1100" b="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294803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>
            <a:noAutofit/>
          </a:bodyPr>
          <a:lstStyle>
            <a:lvl1pPr algn="l">
              <a:defRPr sz="2400" b="1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Aft>
                <a:spcPts val="600"/>
              </a:spcAft>
              <a:buFont typeface="Wingdings" pitchFamily="2" charset="2"/>
              <a:buChar char="§"/>
              <a:defRPr sz="2000"/>
            </a:lvl1pPr>
            <a:lvl2pPr>
              <a:spcAft>
                <a:spcPts val="600"/>
              </a:spcAft>
              <a:defRPr sz="1800"/>
            </a:lvl2pPr>
            <a:lvl3pPr>
              <a:spcAft>
                <a:spcPts val="600"/>
              </a:spcAft>
              <a:defRPr sz="1600"/>
            </a:lvl3pPr>
            <a:lvl4pPr>
              <a:spcAft>
                <a:spcPts val="600"/>
              </a:spcAft>
              <a:defRPr sz="1600"/>
            </a:lvl4pPr>
            <a:lvl5pPr>
              <a:spcAft>
                <a:spcPts val="600"/>
              </a:spcAft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B7BEA1-103F-44EB-86EA-1BBA9D8E1489}" type="datetime1">
              <a:rPr lang="fr-FR" smtClean="0"/>
              <a:t>19/11/2024</a:t>
            </a:fld>
            <a:endParaRPr lang="fr-FR" dirty="0"/>
          </a:p>
        </p:txBody>
      </p:sp>
      <p:sp>
        <p:nvSpPr>
          <p:cNvPr id="7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467544" y="980728"/>
            <a:ext cx="8208912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28639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226F6A-DEDB-4C18-9C2B-D5CE7171B1F0}" type="datetime1">
              <a:rPr lang="fr-FR" smtClean="0"/>
              <a:t>19/11/2024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31006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buFont typeface="Wingdings" pitchFamily="2" charset="2"/>
              <a:buChar char="§"/>
              <a:defRPr sz="2400"/>
            </a:lvl1pPr>
            <a:lvl2pPr marL="742932" indent="-285744">
              <a:buClrTx/>
              <a:buFont typeface="Calibri" panose="020F0502020204030204" pitchFamily="34" charset="0"/>
              <a:buChar char="‒"/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buFont typeface="Wingdings" pitchFamily="2" charset="2"/>
              <a:buChar char="§"/>
              <a:defRPr sz="2400"/>
            </a:lvl1pPr>
            <a:lvl2pPr marL="742932" indent="-285744">
              <a:buClrTx/>
              <a:buFont typeface="Calibri" panose="020F0502020204030204" pitchFamily="34" charset="0"/>
              <a:buChar char="‒"/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7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2CBA45-A08E-4CFC-8A03-F393F8E27118}" type="datetime1">
              <a:rPr lang="fr-FR" smtClean="0"/>
              <a:t>19/11/2024</a:t>
            </a:fld>
            <a:endParaRPr lang="fr-FR"/>
          </a:p>
        </p:txBody>
      </p:sp>
      <p:sp>
        <p:nvSpPr>
          <p:cNvPr id="8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467544" y="980728"/>
            <a:ext cx="8208912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316220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9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633131-CBF8-45C4-9A0C-615CB0BAE39B}" type="datetime1">
              <a:rPr lang="fr-FR" smtClean="0"/>
              <a:t>19/11/2024</a:t>
            </a:fld>
            <a:endParaRPr lang="fr-FR"/>
          </a:p>
        </p:txBody>
      </p:sp>
      <p:sp>
        <p:nvSpPr>
          <p:cNvPr id="10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cxnSp>
        <p:nvCxnSpPr>
          <p:cNvPr id="11" name="Connecteur droit 10"/>
          <p:cNvCxnSpPr/>
          <p:nvPr userDrawn="1"/>
        </p:nvCxnSpPr>
        <p:spPr>
          <a:xfrm>
            <a:off x="467544" y="980728"/>
            <a:ext cx="8208912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926215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5F04C4-2464-4401-B208-DC78C6995831}" type="datetime1">
              <a:rPr lang="fr-FR" smtClean="0"/>
              <a:t>19/11/2024</a:t>
            </a:fld>
            <a:endParaRPr lang="fr-FR"/>
          </a:p>
        </p:txBody>
      </p:sp>
      <p:sp>
        <p:nvSpPr>
          <p:cNvPr id="6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BFF123F2-11EE-41E9-BFA5-72A82DFF5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 sz="2400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FF458E75-8A23-4C7C-B67E-6A9E8A482D20}"/>
              </a:ext>
            </a:extLst>
          </p:cNvPr>
          <p:cNvCxnSpPr/>
          <p:nvPr userDrawn="1"/>
        </p:nvCxnSpPr>
        <p:spPr>
          <a:xfrm>
            <a:off x="467544" y="980728"/>
            <a:ext cx="8208912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014080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2310C0-8C86-4165-8361-D26EDEDDE70A}" type="datetime1">
              <a:rPr lang="fr-FR" smtClean="0"/>
              <a:t>19/11/2024</a:t>
            </a:fld>
            <a:endParaRPr lang="fr-FR"/>
          </a:p>
        </p:txBody>
      </p:sp>
      <p:sp>
        <p:nvSpPr>
          <p:cNvPr id="4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5756767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"/>
          <p:cNvSpPr txBox="1">
            <a:spLocks noChangeArrowheads="1"/>
          </p:cNvSpPr>
          <p:nvPr userDrawn="1"/>
        </p:nvSpPr>
        <p:spPr bwMode="auto">
          <a:xfrm>
            <a:off x="8388350" y="6381754"/>
            <a:ext cx="295275" cy="322263"/>
          </a:xfrm>
          <a:prstGeom prst="rect">
            <a:avLst/>
          </a:prstGeom>
          <a:solidFill>
            <a:srgbClr val="4F81BD"/>
          </a:solidFill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pPr algn="ctr">
              <a:defRPr/>
            </a:pPr>
            <a:fld id="{A96810BF-C9D9-4E07-AC0D-CA815CCAA224}" type="slidenum">
              <a:rPr lang="fr-FR" sz="1200" b="1">
                <a:solidFill>
                  <a:schemeClr val="bg1"/>
                </a:solidFill>
                <a:latin typeface="+mn-lt"/>
                <a:cs typeface="+mn-cs"/>
              </a:rPr>
              <a:pPr algn="ctr">
                <a:defRPr/>
              </a:pPr>
              <a:t>‹N°›</a:t>
            </a:fld>
            <a:endParaRPr lang="fr-FR" sz="1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47E9EC-3F09-470B-9E42-E4EAA162EC5B}" type="datetime1">
              <a:rPr lang="fr-FR" smtClean="0"/>
              <a:t>19/11/2024</a:t>
            </a:fld>
            <a:endParaRPr lang="fr-FR"/>
          </a:p>
        </p:txBody>
      </p:sp>
      <p:sp>
        <p:nvSpPr>
          <p:cNvPr id="7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45483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50D19D-9AA3-49EE-93D3-B3459D9D93F6}" type="datetime1">
              <a:rPr lang="fr-FR" smtClean="0"/>
              <a:t>19/11/2024</a:t>
            </a:fld>
            <a:endParaRPr lang="fr-FR"/>
          </a:p>
        </p:txBody>
      </p:sp>
      <p:sp>
        <p:nvSpPr>
          <p:cNvPr id="7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074909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F2464B-2F08-4A9F-BCA4-38E1CDF31834}" type="datetime1">
              <a:rPr lang="fr-FR" smtClean="0"/>
              <a:t>19/11/2024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cxnSp>
        <p:nvCxnSpPr>
          <p:cNvPr id="7" name="Connecteur droit 6"/>
          <p:cNvCxnSpPr/>
          <p:nvPr userDrawn="1"/>
        </p:nvCxnSpPr>
        <p:spPr>
          <a:xfrm>
            <a:off x="467544" y="1125315"/>
            <a:ext cx="8208912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490028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</p:spPr>
        <p:txBody>
          <a:bodyPr vert="eaVert"/>
          <a:lstStyle>
            <a:lvl1pPr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BBD1BA-6049-4A96-AC69-381461DB6AE6}" type="datetime1">
              <a:rPr lang="fr-FR" smtClean="0"/>
              <a:t>19/11/2024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392858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Espace réservé du titre 1">
            <a:extLst>
              <a:ext uri="{FF2B5EF4-FFF2-40B4-BE49-F238E27FC236}">
                <a16:creationId xmlns:a16="http://schemas.microsoft.com/office/drawing/2014/main" id="{078C86EC-E8EF-427F-A4C6-4FEBE0D5533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115888"/>
            <a:ext cx="8207375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 style du titre</a:t>
            </a:r>
          </a:p>
        </p:txBody>
      </p:sp>
      <p:sp>
        <p:nvSpPr>
          <p:cNvPr id="4099" name="Espace réservé du texte 2">
            <a:extLst>
              <a:ext uri="{FF2B5EF4-FFF2-40B4-BE49-F238E27FC236}">
                <a16:creationId xmlns:a16="http://schemas.microsoft.com/office/drawing/2014/main" id="{183D0D08-D1DC-47DD-99A9-608974B450C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628775"/>
            <a:ext cx="8229600" cy="456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les styles du texte du masque</a:t>
            </a:r>
          </a:p>
          <a:p>
            <a:pPr lvl="1"/>
            <a:r>
              <a:rPr lang="fr-FR" altLang="fr-FR"/>
              <a:t>Deuxième niveau</a:t>
            </a:r>
          </a:p>
          <a:p>
            <a:pPr lvl="2"/>
            <a:r>
              <a:rPr lang="fr-FR" altLang="fr-FR"/>
              <a:t>Troisième niveau</a:t>
            </a:r>
          </a:p>
          <a:p>
            <a:pPr lvl="3"/>
            <a:r>
              <a:rPr lang="fr-FR" altLang="fr-FR"/>
              <a:t>Quatrième niveau</a:t>
            </a:r>
          </a:p>
          <a:p>
            <a:pPr lvl="4"/>
            <a:r>
              <a:rPr lang="fr-FR" alt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3C42AFF-BFFA-4DBB-B1E7-449C405367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0C30CC4-81A6-478F-B937-06ED4F8F6979}" type="datetime1">
              <a:rPr lang="fr-FR"/>
              <a:pPr>
                <a:defRPr/>
              </a:pPr>
              <a:t>19/11/2024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E40DDC0-6BE0-449E-A3A8-6E53CF6CFB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1F4B6D0E-6079-44C7-B4BE-6C247E3D1D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anchor="ctr" anchorCtr="0"/>
          <a:lstStyle>
            <a:lvl1pPr algn="r">
              <a:defRPr lang="fr-FR" sz="1100" b="1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44870BC2-B40B-48AE-9895-665E61B96934}" type="slidenum">
              <a:rPr/>
              <a:pPr>
                <a:defRPr/>
              </a:pPr>
              <a:t>‹N°›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537" r:id="rId1"/>
    <p:sldLayoutId id="2147485538" r:id="rId2"/>
    <p:sldLayoutId id="2147485539" r:id="rId3"/>
    <p:sldLayoutId id="2147485540" r:id="rId4"/>
    <p:sldLayoutId id="2147485541" r:id="rId5"/>
    <p:sldLayoutId id="2147485542" r:id="rId6"/>
    <p:sldLayoutId id="2147485514" r:id="rId7"/>
    <p:sldLayoutId id="2147485543" r:id="rId8"/>
    <p:sldLayoutId id="2147485515" r:id="rId9"/>
    <p:sldLayoutId id="2147485544" r:id="rId10"/>
    <p:sldLayoutId id="2147485516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2"/>
          </a:solidFill>
          <a:latin typeface="Cambria" panose="02040503050406030204" pitchFamily="18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mbria" panose="020405030504060302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mbria" panose="020405030504060302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mbria" panose="020405030504060302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mbria" panose="02040503050406030204" pitchFamily="18" charset="0"/>
        </a:defRPr>
      </a:lvl5pPr>
      <a:lvl6pPr marL="457189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6pPr>
      <a:lvl7pPr marL="914377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7pPr>
      <a:lvl8pPr marL="1371566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8pPr>
      <a:lvl9pPr marL="1828754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2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6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67546" y="115888"/>
            <a:ext cx="8208911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dirty="0"/>
              <a:t>Cliquez pour modifier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68313" y="1628779"/>
            <a:ext cx="8229600" cy="456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 dirty="0"/>
              <a:t>Cliquez pour modifier les styles du texte du masque</a:t>
            </a:r>
          </a:p>
          <a:p>
            <a:pPr lvl="1"/>
            <a:r>
              <a:rPr lang="fr-FR" noProof="0" dirty="0"/>
              <a:t>Deuxième niveau</a:t>
            </a:r>
          </a:p>
          <a:p>
            <a:pPr lvl="2"/>
            <a:r>
              <a:rPr lang="fr-FR" noProof="0" dirty="0"/>
              <a:t>Troisième niveau</a:t>
            </a:r>
          </a:p>
          <a:p>
            <a:pPr lvl="3"/>
            <a:r>
              <a:rPr lang="fr-FR" noProof="0" dirty="0"/>
              <a:t>Quatrième niveau</a:t>
            </a:r>
          </a:p>
          <a:p>
            <a:pPr lvl="4"/>
            <a:r>
              <a:rPr lang="fr-FR" noProof="0" dirty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BE4D3B5-6A68-41B6-9010-F569811517A5}" type="datetime1">
              <a:rPr lang="fr-FR" smtClean="0"/>
              <a:t>19/11/2024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anchor="ctr" anchorCtr="0"/>
          <a:lstStyle>
            <a:lvl1pPr algn="r">
              <a:defRPr lang="fr-FR" sz="1100" b="1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328962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546" r:id="rId1"/>
    <p:sldLayoutId id="2147485547" r:id="rId2"/>
    <p:sldLayoutId id="2147485548" r:id="rId3"/>
    <p:sldLayoutId id="2147485549" r:id="rId4"/>
    <p:sldLayoutId id="2147485550" r:id="rId5"/>
    <p:sldLayoutId id="2147485551" r:id="rId6"/>
    <p:sldLayoutId id="2147485552" r:id="rId7"/>
    <p:sldLayoutId id="2147485553" r:id="rId8"/>
    <p:sldLayoutId id="2147485554" r:id="rId9"/>
    <p:sldLayoutId id="2147485555" r:id="rId10"/>
    <p:sldLayoutId id="2147485556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2"/>
          </a:solidFill>
          <a:latin typeface="Cambria" panose="02040503050406030204" pitchFamily="18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5pPr>
      <a:lvl6pPr marL="457189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6pPr>
      <a:lvl7pPr marL="914377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7pPr>
      <a:lvl8pPr marL="1371566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8pPr>
      <a:lvl9pPr marL="1828754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9pPr>
    </p:titleStyle>
    <p:bodyStyle>
      <a:lvl1pPr marL="342891" indent="-342891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4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1pPr>
      <a:lvl2pPr marL="742932" indent="-28574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2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2pPr>
      <a:lvl3pPr marL="1142971" indent="-22859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3pPr>
      <a:lvl4pPr marL="1600160" indent="-22859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4pPr>
      <a:lvl5pPr marL="2057349" indent="-22859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16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Relationship Id="rId4" Type="http://schemas.openxmlformats.org/officeDocument/2006/relationships/hyperlink" Target="https://www.nature.com/articles/s41467-024-52135-6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s://christiandeperthuis.fr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Espace réservé du numéro de diapositive 1">
            <a:extLst>
              <a:ext uri="{FF2B5EF4-FFF2-40B4-BE49-F238E27FC236}">
                <a16:creationId xmlns:a16="http://schemas.microsoft.com/office/drawing/2014/main" id="{6EA48D21-FBC8-41E1-996D-77457781674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AFF405B-205D-4CC4-8F5C-5CE01356EE1F}" type="slidenum">
              <a:rPr kumimoji="0" lang="fr-FR" altLang="fr-FR" sz="11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FR" altLang="fr-FR" sz="1100" b="1" i="0" u="none" strike="noStrike" kern="1200" cap="none" spc="0" normalizeH="0" baseline="0" noProof="0" dirty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25603" name="Text Box 4">
            <a:extLst>
              <a:ext uri="{FF2B5EF4-FFF2-40B4-BE49-F238E27FC236}">
                <a16:creationId xmlns:a16="http://schemas.microsoft.com/office/drawing/2014/main" id="{0A966280-8095-4901-B5C7-67A8E21746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875" y="6356350"/>
            <a:ext cx="8858250" cy="338554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mbria" panose="020405030504060302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mbria" panose="020405030504060302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mbria" panose="020405030504060302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mbria" panose="020405030504060302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mbria" panose="020405030504060302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None/>
              <a:tabLst/>
              <a:defRPr/>
            </a:pP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Dauphine – Certificat GCTD            	   	   Christian de Perthuis	           	                  19</a:t>
            </a:r>
            <a:r>
              <a:rPr lang="fr-FR" altLang="fr-FR" sz="1600" b="1" dirty="0">
                <a:solidFill>
                  <a:srgbClr val="0000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novembre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 2024</a:t>
            </a:r>
          </a:p>
        </p:txBody>
      </p:sp>
      <p:sp>
        <p:nvSpPr>
          <p:cNvPr id="25604" name="ZoneTexte 4">
            <a:extLst>
              <a:ext uri="{FF2B5EF4-FFF2-40B4-BE49-F238E27FC236}">
                <a16:creationId xmlns:a16="http://schemas.microsoft.com/office/drawing/2014/main" id="{CFFE7980-E26B-4CDB-A442-B8EE23EB48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6255" y="4078080"/>
            <a:ext cx="895774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ctr" eaLnBrk="1" hangingPunct="1">
              <a:spcAft>
                <a:spcPts val="0"/>
              </a:spcAft>
              <a:defRPr/>
            </a:pPr>
            <a:r>
              <a:rPr lang="fr-FR" altLang="fr-FR" sz="2400" b="1" dirty="0">
                <a:solidFill>
                  <a:srgbClr val="376092"/>
                </a:solidFill>
                <a:cs typeface="Arial" panose="020B0604020202020204" pitchFamily="34" charset="0"/>
              </a:rPr>
              <a:t>Carbone fossile - carbone vivant</a:t>
            </a:r>
          </a:p>
          <a:p>
            <a:pPr lvl="0" algn="ctr" eaLnBrk="1" hangingPunct="1">
              <a:spcAft>
                <a:spcPts val="0"/>
              </a:spcAft>
              <a:defRPr/>
            </a:pPr>
            <a:r>
              <a:rPr lang="fr-FR" altLang="fr-FR" sz="2400" b="1" i="1" dirty="0">
                <a:solidFill>
                  <a:srgbClr val="376092"/>
                </a:solidFill>
                <a:cs typeface="Arial" panose="020B0604020202020204" pitchFamily="34" charset="0"/>
              </a:rPr>
              <a:t>Repenser l’abondance et la rareté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ADA88F1-BF67-B5C7-AEC8-4A30A4678D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0780" y="1347563"/>
            <a:ext cx="5775158" cy="2557491"/>
          </a:xfrm>
          <a:prstGeom prst="rect">
            <a:avLst/>
          </a:prstGeom>
          <a:ln>
            <a:solidFill>
              <a:schemeClr val="accent1">
                <a:shade val="95000"/>
                <a:satMod val="105000"/>
              </a:schemeClr>
            </a:solidFill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6284D49-3592-435D-A8DD-548CB46030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126" y="115888"/>
            <a:ext cx="8623327" cy="864000"/>
          </a:xfrm>
        </p:spPr>
        <p:txBody>
          <a:bodyPr/>
          <a:lstStyle/>
          <a:p>
            <a:pPr algn="ctr"/>
            <a:r>
              <a:rPr lang="fr-FR" sz="2800" dirty="0">
                <a:solidFill>
                  <a:schemeClr val="accent1">
                    <a:lumMod val="75000"/>
                  </a:schemeClr>
                </a:solidFill>
                <a:latin typeface="Arial Nova" panose="020B0504020202020204" pitchFamily="34" charset="0"/>
              </a:rPr>
              <a:t>La cible de neutralité : une double transformation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EF8CA30-2F99-4206-8A44-7BB109021D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CF915FA-F45B-4BAD-9DC8-01A2BC84670C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5D2CEC2-56C1-41E8-8F7A-8B45D7CC80E7}"/>
              </a:ext>
            </a:extLst>
          </p:cNvPr>
          <p:cNvSpPr txBox="1"/>
          <p:nvPr/>
        </p:nvSpPr>
        <p:spPr>
          <a:xfrm>
            <a:off x="2680115" y="5919804"/>
            <a:ext cx="64638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Agriculture &amp; Forêts : 25 % des émissions de GES. Puits de carbone (plantes, sols, océans). Biodiversité : construire une bioéconomie.</a:t>
            </a:r>
          </a:p>
        </p:txBody>
      </p:sp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D2C7D225-B62E-45B1-B4B3-BB421E780544}"/>
              </a:ext>
            </a:extLst>
          </p:cNvPr>
          <p:cNvCxnSpPr>
            <a:cxnSpLocks/>
          </p:cNvCxnSpPr>
          <p:nvPr/>
        </p:nvCxnSpPr>
        <p:spPr>
          <a:xfrm flipV="1">
            <a:off x="312126" y="2750321"/>
            <a:ext cx="2277094" cy="1220928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4F525472-05BE-4B2A-84AE-F36B5B0E8C8C}"/>
              </a:ext>
            </a:extLst>
          </p:cNvPr>
          <p:cNvCxnSpPr>
            <a:cxnSpLocks/>
          </p:cNvCxnSpPr>
          <p:nvPr/>
        </p:nvCxnSpPr>
        <p:spPr>
          <a:xfrm>
            <a:off x="312126" y="4149080"/>
            <a:ext cx="2179585" cy="1224136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ZoneTexte 12">
            <a:extLst>
              <a:ext uri="{FF2B5EF4-FFF2-40B4-BE49-F238E27FC236}">
                <a16:creationId xmlns:a16="http://schemas.microsoft.com/office/drawing/2014/main" id="{90DF658A-8347-43D9-ADCA-D4FDB021A639}"/>
              </a:ext>
            </a:extLst>
          </p:cNvPr>
          <p:cNvSpPr txBox="1"/>
          <p:nvPr/>
        </p:nvSpPr>
        <p:spPr>
          <a:xfrm>
            <a:off x="2680115" y="2352588"/>
            <a:ext cx="1665041" cy="707886"/>
          </a:xfrm>
          <a:prstGeom prst="rect">
            <a:avLst/>
          </a:prstGeom>
          <a:noFill/>
          <a:ln w="25400"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Carbone fossile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0F393CF-CBEA-4781-A294-71D8AE9624E2}"/>
              </a:ext>
            </a:extLst>
          </p:cNvPr>
          <p:cNvSpPr txBox="1"/>
          <p:nvPr/>
        </p:nvSpPr>
        <p:spPr>
          <a:xfrm>
            <a:off x="2680115" y="5133234"/>
            <a:ext cx="1611338" cy="707886"/>
          </a:xfrm>
          <a:prstGeom prst="rect">
            <a:avLst/>
          </a:prstGeom>
          <a:noFill/>
          <a:ln w="25400"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Carbone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vivant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B2A1C6C6-9B21-4B1D-B081-7A30BEC2F9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V="1">
            <a:off x="6726721" y="4218847"/>
            <a:ext cx="2353586" cy="1661615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07A376D-5816-43BB-97B4-4C102BAB22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6988" y="1063747"/>
            <a:ext cx="1469995" cy="201813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2CA9933-32FB-4F35-BF76-762491322D5C}"/>
              </a:ext>
            </a:extLst>
          </p:cNvPr>
          <p:cNvSpPr txBox="1"/>
          <p:nvPr/>
        </p:nvSpPr>
        <p:spPr>
          <a:xfrm>
            <a:off x="2589220" y="3139157"/>
            <a:ext cx="64638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Charbon, pétrole, gaz :  70 % des émissions mondiales de GES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La sortie des fossiles : </a:t>
            </a:r>
            <a:r>
              <a:rPr lang="fr-FR" b="1" dirty="0">
                <a:solidFill>
                  <a:prstClr val="black"/>
                </a:solidFill>
                <a:latin typeface="Calibri"/>
                <a:cs typeface="Arial" charset="0"/>
              </a:rPr>
              <a:t>investir &amp; désinvestir,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 introduire de la rareté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4F126729-56BB-4DE4-97D4-BA4E155701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66983" y="1795033"/>
            <a:ext cx="2031224" cy="1286844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20DB915-B0E9-4EC1-85AF-17AAF627A1E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45155" y="4222038"/>
            <a:ext cx="2382411" cy="1661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3366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4906D77F-F23A-F30F-6DB2-F7E4273EC0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5B3C3A5-1E35-41B1-A453-234245C3C9ED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pic>
        <p:nvPicPr>
          <p:cNvPr id="4" name="Image 3" descr="Une image contenant texte, capture d’écran, diagramme, Police&#10;&#10;Description générée automatiquement">
            <a:extLst>
              <a:ext uri="{FF2B5EF4-FFF2-40B4-BE49-F238E27FC236}">
                <a16:creationId xmlns:a16="http://schemas.microsoft.com/office/drawing/2014/main" id="{6D5FE80F-9D7D-2D76-1A2A-7FA71DFABA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8976EB1-8989-3F28-C1C7-899860B0C7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2079" y="1763796"/>
            <a:ext cx="2347163" cy="59441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78E4B83-F8EA-55B5-B51F-2FE6712E7B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5806499"/>
            <a:ext cx="2255715" cy="647756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C8B99A6-D733-0033-348E-A936292C23E5}"/>
              </a:ext>
            </a:extLst>
          </p:cNvPr>
          <p:cNvSpPr/>
          <p:nvPr/>
        </p:nvSpPr>
        <p:spPr>
          <a:xfrm>
            <a:off x="8149389" y="5903495"/>
            <a:ext cx="537411" cy="5507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84247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1ADFA798-2FC9-4985-6BF4-011031DA0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CF915FA-F45B-4BAD-9DC8-01A2BC84670C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AA31F0D-0839-B357-BDF6-C5391DC574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3642" y="684608"/>
            <a:ext cx="6998253" cy="6129561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83B6CD80-3E03-8239-A7AB-12D7FC9E14B1}"/>
              </a:ext>
            </a:extLst>
          </p:cNvPr>
          <p:cNvSpPr txBox="1"/>
          <p:nvPr/>
        </p:nvSpPr>
        <p:spPr>
          <a:xfrm>
            <a:off x="927679" y="138966"/>
            <a:ext cx="79944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De la croissance</a:t>
            </a:r>
            <a:r>
              <a:rPr lang="fr-FR" sz="2400" b="1" dirty="0">
                <a:solidFill>
                  <a:srgbClr val="4F81BD">
                    <a:lumMod val="75000"/>
                  </a:srgbClr>
                </a:solidFill>
              </a:rPr>
              <a:t> à la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résilience : l’</a:t>
            </a:r>
            <a:r>
              <a:rPr lang="fr-FR" sz="2400" b="1" dirty="0">
                <a:solidFill>
                  <a:srgbClr val="4F81BD">
                    <a:lumMod val="75000"/>
                  </a:srgbClr>
                </a:solidFill>
              </a:rPr>
              <a:t>économie du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donut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498EA1B-D899-590D-2732-2DAB920DBF5B}"/>
              </a:ext>
            </a:extLst>
          </p:cNvPr>
          <p:cNvSpPr txBox="1"/>
          <p:nvPr/>
        </p:nvSpPr>
        <p:spPr>
          <a:xfrm>
            <a:off x="6507739" y="6565169"/>
            <a:ext cx="18341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Source : Kate Raworth</a:t>
            </a:r>
          </a:p>
        </p:txBody>
      </p:sp>
    </p:spTree>
    <p:extLst>
      <p:ext uri="{BB962C8B-B14F-4D97-AF65-F5344CB8AC3E}">
        <p14:creationId xmlns:p14="http://schemas.microsoft.com/office/powerpoint/2010/main" val="37680362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44D0BF43-AA45-4BA5-96B0-5D479D919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CF915FA-F45B-4BAD-9DC8-01A2BC84670C}" type="slidenum">
              <a:rPr kumimoji="0" lang="fr-FR" sz="825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fr-FR" sz="825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387F1AD-1193-4296-B53C-20DBB5B7CBD1}"/>
              </a:ext>
            </a:extLst>
          </p:cNvPr>
          <p:cNvSpPr txBox="1"/>
          <p:nvPr/>
        </p:nvSpPr>
        <p:spPr>
          <a:xfrm>
            <a:off x="0" y="260648"/>
            <a:ext cx="9144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Carbone fossile : De l’addition à la soustraction</a:t>
            </a:r>
          </a:p>
        </p:txBody>
      </p:sp>
      <p:sp>
        <p:nvSpPr>
          <p:cNvPr id="7" name="Flèche : droite à entaille 6">
            <a:extLst>
              <a:ext uri="{FF2B5EF4-FFF2-40B4-BE49-F238E27FC236}">
                <a16:creationId xmlns:a16="http://schemas.microsoft.com/office/drawing/2014/main" id="{C7D5A157-6FDA-45DC-B5B2-2BA7D723AAB4}"/>
              </a:ext>
            </a:extLst>
          </p:cNvPr>
          <p:cNvSpPr/>
          <p:nvPr/>
        </p:nvSpPr>
        <p:spPr>
          <a:xfrm>
            <a:off x="3419872" y="1613778"/>
            <a:ext cx="1944216" cy="231046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4A7EB63-142F-4E15-A004-422BC7D85ED5}"/>
              </a:ext>
            </a:extLst>
          </p:cNvPr>
          <p:cNvSpPr txBox="1"/>
          <p:nvPr/>
        </p:nvSpPr>
        <p:spPr>
          <a:xfrm>
            <a:off x="5755213" y="1394721"/>
            <a:ext cx="2852127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Transition bas carbone 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Logique substitutive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649416C-D3EE-487B-97EC-9FEA8B700D00}"/>
              </a:ext>
            </a:extLst>
          </p:cNvPr>
          <p:cNvSpPr txBox="1"/>
          <p:nvPr/>
        </p:nvSpPr>
        <p:spPr>
          <a:xfrm>
            <a:off x="362352" y="5920244"/>
            <a:ext cx="3729652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sz="1400" b="1" dirty="0">
                <a:solidFill>
                  <a:prstClr val="black"/>
                </a:solidFill>
                <a:latin typeface="Arial" charset="0"/>
                <a:cs typeface="Arial" charset="0"/>
              </a:rPr>
              <a:t>La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logique historique de l’empilement des sources d’énergie </a:t>
            </a: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(Source du graphique : Global Carbon Budget)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07C2F81-A2E3-4959-BD03-41DEFE963FFC}"/>
              </a:ext>
            </a:extLst>
          </p:cNvPr>
          <p:cNvSpPr txBox="1"/>
          <p:nvPr/>
        </p:nvSpPr>
        <p:spPr>
          <a:xfrm>
            <a:off x="436459" y="1429905"/>
            <a:ext cx="2592288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Modèles historiques :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Logique additive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13B018E0-82C6-4FC6-8CBC-9B861DDFF3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7063" y="2348879"/>
            <a:ext cx="3387385" cy="3700164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E51ADEFC-A369-4926-9504-D8FE21EB52DB}"/>
              </a:ext>
            </a:extLst>
          </p:cNvPr>
          <p:cNvSpPr txBox="1"/>
          <p:nvPr/>
        </p:nvSpPr>
        <p:spPr>
          <a:xfrm>
            <a:off x="5364088" y="6044371"/>
            <a:ext cx="3456385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La bascule vers une logique de la soustraction </a:t>
            </a: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(Source du Graphique : Rapport du GIEC sur 1,5°C)</a:t>
            </a:r>
          </a:p>
        </p:txBody>
      </p:sp>
      <p:pic>
        <p:nvPicPr>
          <p:cNvPr id="14" name="Google Shape;815;p83">
            <a:extLst>
              <a:ext uri="{FF2B5EF4-FFF2-40B4-BE49-F238E27FC236}">
                <a16:creationId xmlns:a16="http://schemas.microsoft.com/office/drawing/2014/main" id="{9238B64A-CA91-4BE6-81BC-2D4CE11D021F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7504" y="2348879"/>
            <a:ext cx="4757794" cy="349120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698EDDA-5C44-44BC-95C4-ECE933C2146F}"/>
              </a:ext>
            </a:extLst>
          </p:cNvPr>
          <p:cNvSpPr txBox="1"/>
          <p:nvPr/>
        </p:nvSpPr>
        <p:spPr>
          <a:xfrm>
            <a:off x="539552" y="2348880"/>
            <a:ext cx="2952328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Emissions mondiales de CO</a:t>
            </a:r>
            <a:r>
              <a:rPr kumimoji="0" lang="fr-FR" sz="1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4744505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BC82DCF5-A82F-EFBB-10D5-83E6D5DA5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5B3C3A5-1E35-41B1-A453-234245C3C9ED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7D97CDC-6D4D-ADFE-D788-523A11CCEA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32" y="1239220"/>
            <a:ext cx="9071535" cy="548225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2CF8405-7ECF-CBA4-31A3-F34DA970DC60}"/>
              </a:ext>
            </a:extLst>
          </p:cNvPr>
          <p:cNvSpPr txBox="1"/>
          <p:nvPr/>
        </p:nvSpPr>
        <p:spPr>
          <a:xfrm flipH="1">
            <a:off x="360948" y="272716"/>
            <a:ext cx="87468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6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Système alimentaire : 1/3 des émissions mondiales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(Source des données, FAO, 2021, reprises dans le 6</a:t>
            </a:r>
            <a:r>
              <a:rPr kumimoji="0" lang="fr-FR" sz="1400" b="1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rapport du GIEC)</a:t>
            </a:r>
          </a:p>
        </p:txBody>
      </p:sp>
    </p:spTree>
    <p:extLst>
      <p:ext uri="{BB962C8B-B14F-4D97-AF65-F5344CB8AC3E}">
        <p14:creationId xmlns:p14="http://schemas.microsoft.com/office/powerpoint/2010/main" val="29224738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D985ED43-FDAD-D38F-94A3-FC3F4E75A0B9}"/>
              </a:ext>
            </a:extLst>
          </p:cNvPr>
          <p:cNvSpPr txBox="1"/>
          <p:nvPr/>
        </p:nvSpPr>
        <p:spPr>
          <a:xfrm>
            <a:off x="30086" y="62680"/>
            <a:ext cx="91759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Les océans, angles morts des politiques climatiques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7EDDE08-3822-3768-79B4-BF0BCEE623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2187821"/>
            <a:ext cx="6270106" cy="3681356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A8DDD2ED-F99D-AC0F-F6E5-7EC88777C757}"/>
              </a:ext>
            </a:extLst>
          </p:cNvPr>
          <p:cNvSpPr txBox="1"/>
          <p:nvPr/>
        </p:nvSpPr>
        <p:spPr>
          <a:xfrm>
            <a:off x="192904" y="5913617"/>
            <a:ext cx="61847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Une rescapée bien utile : la loutre de mer</a:t>
            </a:r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8439CE67-0FFE-70E0-8649-52DF4425FB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CF915FA-F45B-4BAD-9DC8-01A2BC84670C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2A483CD-BBCC-50E1-E121-D9F46D3BE3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5077" y="988823"/>
            <a:ext cx="3698924" cy="251218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B8FA64C-9A36-8C45-CDEA-7B11D15A2A4E}"/>
              </a:ext>
            </a:extLst>
          </p:cNvPr>
          <p:cNvSpPr txBox="1"/>
          <p:nvPr/>
        </p:nvSpPr>
        <p:spPr>
          <a:xfrm>
            <a:off x="6584436" y="3456371"/>
            <a:ext cx="2351927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Menaces sur le Krill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de l’Antarctique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(</a:t>
            </a: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Source : </a:t>
            </a: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  <a:hlinkClick r:id="rId4"/>
              </a:rPr>
              <a:t>Nature</a:t>
            </a: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4879026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8616E6D9-38C4-3930-15DC-60114DC7F09E}"/>
              </a:ext>
            </a:extLst>
          </p:cNvPr>
          <p:cNvSpPr txBox="1"/>
          <p:nvPr/>
        </p:nvSpPr>
        <p:spPr>
          <a:xfrm>
            <a:off x="481262" y="897449"/>
            <a:ext cx="7515199" cy="830997"/>
          </a:xfrm>
          <a:prstGeom prst="rect">
            <a:avLst/>
          </a:prstGeom>
          <a:noFill/>
          <a:scene3d>
            <a:camera prst="orthographicFront">
              <a:rot lat="0" lon="0" rev="600000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lang="fr-FR" sz="4800" b="1" dirty="0">
                <a:solidFill>
                  <a:srgbClr val="00B050"/>
                </a:solidFill>
              </a:rPr>
              <a:t>Merci de votre attention !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64BFBF2-63D2-2CA8-3743-1FBD8FBE7245}"/>
              </a:ext>
            </a:extLst>
          </p:cNvPr>
          <p:cNvSpPr txBox="1"/>
          <p:nvPr/>
        </p:nvSpPr>
        <p:spPr>
          <a:xfrm>
            <a:off x="6400800" y="5960551"/>
            <a:ext cx="2648991" cy="800219"/>
          </a:xfrm>
          <a:prstGeom prst="rect">
            <a:avLst/>
          </a:prstGeom>
          <a:noFill/>
          <a:ln w="19050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Pour aller plus loin</a:t>
            </a:r>
          </a:p>
          <a:p>
            <a:pPr algn="r"/>
            <a:r>
              <a:rPr lang="fr-FR" sz="1400" b="1" dirty="0"/>
              <a:t>Visiter ou s’abonner au site : </a:t>
            </a:r>
          </a:p>
          <a:p>
            <a:pPr algn="r"/>
            <a:r>
              <a:rPr lang="fr-FR" sz="1400" b="1" dirty="0">
                <a:hlinkClick r:id="rId2"/>
              </a:rPr>
              <a:t>https://christiandeperthuis.fr/</a:t>
            </a:r>
            <a:endParaRPr lang="fr-FR" sz="1400" b="1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130D5A2-4374-6875-F4E2-CFF4D118BE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7326" y="2181726"/>
            <a:ext cx="4251282" cy="3184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3625062"/>
      </p:ext>
    </p:extLst>
  </p:cSld>
  <p:clrMapOvr>
    <a:masterClrMapping/>
  </p:clrMapOvr>
</p:sld>
</file>

<file path=ppt/theme/theme1.xml><?xml version="1.0" encoding="utf-8"?>
<a:theme xmlns:a="http://schemas.openxmlformats.org/drawingml/2006/main" name="2_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250</Words>
  <Application>Microsoft Office PowerPoint</Application>
  <PresentationFormat>Affichage à l'écran (4:3)</PresentationFormat>
  <Paragraphs>40</Paragraphs>
  <Slides>8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8</vt:i4>
      </vt:variant>
    </vt:vector>
  </HeadingPairs>
  <TitlesOfParts>
    <vt:vector size="17" baseType="lpstr">
      <vt:lpstr>Arial</vt:lpstr>
      <vt:lpstr>Arial Narrow</vt:lpstr>
      <vt:lpstr>Arial Nova</vt:lpstr>
      <vt:lpstr>Calibri</vt:lpstr>
      <vt:lpstr>Cambria</vt:lpstr>
      <vt:lpstr>Times New Roman</vt:lpstr>
      <vt:lpstr>Wingdings</vt:lpstr>
      <vt:lpstr>2_Thème Office</vt:lpstr>
      <vt:lpstr>Thème Office</vt:lpstr>
      <vt:lpstr>Présentation PowerPoint</vt:lpstr>
      <vt:lpstr>La cible de neutralité : une double transformation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Laurent DUBOIS-LOYA</dc:creator>
  <cp:lastModifiedBy>CHRISTIAN DE PERTHUIS</cp:lastModifiedBy>
  <cp:revision>777</cp:revision>
  <cp:lastPrinted>2024-04-09T04:26:40Z</cp:lastPrinted>
  <dcterms:created xsi:type="dcterms:W3CDTF">2004-12-28T14:32:20Z</dcterms:created>
  <dcterms:modified xsi:type="dcterms:W3CDTF">2024-11-19T17:02:44Z</dcterms:modified>
</cp:coreProperties>
</file>