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  <p:sldMasterId id="2147483829" r:id="rId3"/>
    <p:sldMasterId id="2147483841" r:id="rId4"/>
    <p:sldMasterId id="2147483853" r:id="rId5"/>
  </p:sldMasterIdLst>
  <p:notesMasterIdLst>
    <p:notesMasterId r:id="rId32"/>
  </p:notesMasterIdLst>
  <p:handoutMasterIdLst>
    <p:handoutMasterId r:id="rId33"/>
  </p:handoutMasterIdLst>
  <p:sldIdLst>
    <p:sldId id="736" r:id="rId6"/>
    <p:sldId id="615" r:id="rId7"/>
    <p:sldId id="554" r:id="rId8"/>
    <p:sldId id="642" r:id="rId9"/>
    <p:sldId id="472" r:id="rId10"/>
    <p:sldId id="500" r:id="rId11"/>
    <p:sldId id="737" r:id="rId12"/>
    <p:sldId id="755" r:id="rId13"/>
    <p:sldId id="756" r:id="rId14"/>
    <p:sldId id="732" r:id="rId15"/>
    <p:sldId id="556" r:id="rId16"/>
    <p:sldId id="600" r:id="rId17"/>
    <p:sldId id="573" r:id="rId18"/>
    <p:sldId id="514" r:id="rId19"/>
    <p:sldId id="740" r:id="rId20"/>
    <p:sldId id="757" r:id="rId21"/>
    <p:sldId id="640" r:id="rId22"/>
    <p:sldId id="618" r:id="rId23"/>
    <p:sldId id="662" r:id="rId24"/>
    <p:sldId id="619" r:id="rId25"/>
    <p:sldId id="734" r:id="rId26"/>
    <p:sldId id="635" r:id="rId27"/>
    <p:sldId id="739" r:id="rId28"/>
    <p:sldId id="495" r:id="rId29"/>
    <p:sldId id="578" r:id="rId30"/>
    <p:sldId id="730" r:id="rId31"/>
  </p:sldIdLst>
  <p:sldSz cx="9144000" cy="6858000" type="screen4x3"/>
  <p:notesSz cx="10018713" cy="68881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518E2A-AA12-435A-9926-575FAA233A81}">
          <p14:sldIdLst>
            <p14:sldId id="736"/>
            <p14:sldId id="615"/>
            <p14:sldId id="554"/>
            <p14:sldId id="642"/>
            <p14:sldId id="472"/>
            <p14:sldId id="500"/>
            <p14:sldId id="737"/>
            <p14:sldId id="755"/>
            <p14:sldId id="756"/>
            <p14:sldId id="732"/>
            <p14:sldId id="556"/>
            <p14:sldId id="600"/>
            <p14:sldId id="573"/>
            <p14:sldId id="514"/>
            <p14:sldId id="740"/>
            <p14:sldId id="757"/>
            <p14:sldId id="640"/>
            <p14:sldId id="618"/>
            <p14:sldId id="662"/>
            <p14:sldId id="619"/>
            <p14:sldId id="734"/>
            <p14:sldId id="635"/>
            <p14:sldId id="739"/>
            <p14:sldId id="495"/>
            <p14:sldId id="578"/>
            <p14:sldId id="730"/>
          </p14:sldIdLst>
        </p14:section>
        <p14:section name="Section sans titre" id="{C320015C-3944-472E-85E2-C0CEFCE6ECD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  <p:cmAuthor id="1" name="Christian" initials="C" lastIdx="1" clrIdx="1">
    <p:extLst>
      <p:ext uri="{19B8F6BF-5375-455C-9EA6-DF929625EA0E}">
        <p15:presenceInfo xmlns:p15="http://schemas.microsoft.com/office/powerpoint/2012/main" userId="Christ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EFD76-5ED5-4489-8D9D-B6A78F7576DD}" v="9" dt="2025-09-30T14:47:31.059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7382" autoAdjust="0"/>
  </p:normalViewPr>
  <p:slideViewPr>
    <p:cSldViewPr>
      <p:cViewPr varScale="1">
        <p:scale>
          <a:sx n="106" d="100"/>
          <a:sy n="106" d="100"/>
        </p:scale>
        <p:origin x="19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4741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4538" y="515938"/>
            <a:ext cx="3449637" cy="258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9" tIns="46088" rIns="92169" bIns="46088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1440" y="3271532"/>
            <a:ext cx="8015865" cy="3099514"/>
          </a:xfrm>
          <a:prstGeom prst="rect">
            <a:avLst/>
          </a:prstGeom>
        </p:spPr>
        <p:txBody>
          <a:bodyPr vert="horz" lIns="92169" tIns="46088" rIns="92169" bIns="46088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00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00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072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07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8729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30/09/2025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30/09/2025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30/09/2025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30/09/2025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30/09/2025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30/09/2025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30/09/2025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E7BF4-B3AA-4D8D-A4AC-FA0776FE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3BC9BA-27A3-4615-82B4-16F401DB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6D6BC8-D209-40A0-838C-118EA0C3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8BA90-4F5A-450A-93A4-66E1EDB0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48635-166F-4800-98F0-DB3E5D97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15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15475-DC20-4CF2-A90F-6F80C1C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35FD36-9FC6-423A-A1DC-D0B24B0DB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452E5-B3D9-4E57-BBEA-95EC019E9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4EA1B-216D-44EE-9459-B342802C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09A6B-9C6C-4C3C-B57B-67A2BF35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534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4FA8B-A012-46FF-BEC2-226857A8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8B6F6-9D43-4B37-B3FD-A99877AB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4FA89-59A7-4E98-A435-7975DA29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2E629E-C428-4C97-BE75-594A581C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F0D69-DA04-4957-9442-E7B4A13D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109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D3AAC-1611-4FED-86B0-7131BA3A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4A00B3-3214-402A-9997-D48F781DD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7DE3B-04A4-425B-9529-B9F66AA11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943A2B-AE97-44BB-A07C-675C4FE7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395045-C687-43E3-B8F3-77F85C7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F8C441-B1EF-4234-B162-CD39B6C9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730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F5CAB-1D3D-43FE-97EA-412770FCC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1C8BB-D808-48BE-B5B8-90278649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AF5763-F0D6-49FE-96B2-3132076AC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55872D-30E6-4FEF-86D3-BA0890A13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F04CAB-60E9-412F-8628-8512AC3D5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7D056A-24E3-4B8B-99C0-53074FE4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2D55B8-92F3-43C0-9606-C6B1F635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5B189B-A626-45AE-8BCA-09B3922B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64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A5EEE-EB3C-4782-85D9-E53F7439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277417-7DC8-4680-BB35-178CF7743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89435B-7693-479C-A409-8BA519CB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44B434-FB71-424D-B76D-0790E7AB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856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343AC1-048F-492A-8FEC-B3A317DC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2194AD-F0F5-4FE5-AF4E-1770D250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D6946-A2F9-4F54-8C0C-C21EEB17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840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AB07A-A5AA-46C3-996C-2CA6D17D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69D44-B25D-4F82-BE47-402DF53B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5693C0-04CB-4691-AF34-386147FD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8F09C6-A50B-42A1-99C3-60DB0F7C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E089D5-C17E-4746-BEA6-B301922A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743AD4-5786-4643-A680-F1A514B1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814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C7EE6-0FA3-4667-8BC4-54D0867A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4A56B1-8D4C-4AB6-925E-926C9302E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E885A0-161F-4603-B892-484F80209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87B7D-CB6F-4970-81A7-62384A5E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8DFF18-BEC2-4DAD-B9BF-A477475C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60518B-246B-4426-965F-A7A2963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00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DA78D-0658-4B6A-92D9-2191C412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0DEBDC-B83C-43F3-9E4D-8E096491F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F673F-52D2-4B7B-9D7C-EFC971467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575C1-02C1-49FA-8294-FF7C92292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D035E-E61B-4FF5-B2CC-70F0752F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83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6F517A-1523-4504-869F-E76E7A68F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C168B9-D6DB-4E49-A071-443F72E83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CF0936-3C07-4979-A09A-2E4D148A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9E0EEB-71A6-4950-AE52-97EC6048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28D64-D6C5-46BE-84B9-CE4073BFC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180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8E7B81-A131-4FC8-948B-70D33F9B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6160-4DA9-4ED0-B6A1-CB2CBBBB0BAF}" type="datetime1">
              <a:rPr lang="fr-FR"/>
              <a:pPr>
                <a:defRPr/>
              </a:pPr>
              <a:t>30/09/2025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745F29-1C3B-44BF-9A6A-0220250A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C3EBB1-668A-4B47-ACA7-F1F46EDB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DE11B6C-24BB-495E-A4FD-4B94825496B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0126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652AD46-ED7F-4CA8-9524-A787FF0CC56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04FE4D1-C451-40F9-95BA-C3510ACD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EA707-F158-4A2B-B36D-220CBEB5EA4E}" type="datetime1">
              <a:rPr lang="fr-FR"/>
              <a:pPr>
                <a:defRPr/>
              </a:pPr>
              <a:t>30/09/2025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9A95D7-3295-42CE-AC19-1CBE2783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DA3D1F0-B42D-4AE1-87A4-CDE8CC7C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B8F10C8-2CE7-4D85-BE09-A428BA4CA1A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37890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9B51-2945-4C9D-A000-CAB0435F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C924-45E6-4BE3-B97E-E1BE92A6F1B7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245B99-79AA-470D-82F9-391EDB29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013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DF870FD-73C9-4C04-9359-F10DF27B6A5B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7ECD6FCA-B189-46F6-881D-6E01D8E2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535F-070A-47BA-9BE8-5EEBAFC6D5A5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41DB691-4222-4EC3-937D-E8A10194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DC853A68-7419-45A1-9F9C-FA179B10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94AE817-3222-457F-9A20-F02C6735731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5233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E857508-5D48-4196-B9CF-830C107E24BA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3DEF7C8F-61D3-4584-96D7-56BE56FF1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27E15-54A0-4FBC-8C17-3C686BA342B2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5C3C43D-D521-479B-BB70-E7020365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30423F65-0963-46ED-AF7A-720EC6B3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51BEC7-1077-4CA5-A2FC-1BB8D372B0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136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67168C4-D018-45B0-AF85-CAD7AE8D019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82AFD505-D7BC-4F81-936E-4B92724E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B2D6C-EE85-4245-BFE6-1EC758AE39D8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2A80319E-90F4-4F99-A1B1-7E098C57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16BE51-983D-4859-8E36-9213DD98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B94DF09-CB6F-40B4-B0A8-E47F56BE091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47059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2FB4FF67-31BF-44CF-A74F-88BC526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A5991-9421-48A6-9735-8D84066E647C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DD6F7F1C-5B04-491D-A6C6-DE8BDF6C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2E4EF96-08FF-4A9D-A4C6-FA900C12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D5297-FDE7-42CC-9074-5A991DDA5C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8630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A953C97-55DC-4D7C-82CC-B3296A2C6A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4AF745F-ED61-40DE-BC14-2D534B98BCD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7273988-1E5B-4D4E-BE6C-8A0FEFF7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5F1BF-89A7-4366-9F4A-3C5A6832F999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2351074-3859-4E35-9221-E86C17EE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179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B7E8382-AAAC-45A1-90A9-899B2D3D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A154E-73AF-4619-BACF-5E2EDCABA658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FB68178-224C-4121-8A10-7F6FCF08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E9CFF24-F2F4-443D-BB1A-C4FB2487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419E4-59CA-4B8B-A184-CE9752047E7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3754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538B053-9288-4F5B-9D5C-840D42D1BD5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A2EFB12-9F5D-4CAD-BD8B-7820E00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A018-3A67-4AF2-A22B-5ED673CCA238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7C80849-AAF2-49C1-A342-12F6A198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C30F461-1867-482B-8E86-85AA3B22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D54BC25-1C20-47AA-8895-EABBA67E100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6272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ACEDA3-698A-4D72-A1DC-92E40E89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D5EDB-8B01-407C-87AA-3C1369DCF1A7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04A5F-2AA6-4B43-B7C8-C0EBC0C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DD671-A390-4857-95AF-44F5B5A9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E6BC8-831B-444A-8595-5982537C731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9722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C1F7E-94D6-A306-B25A-E9F2A14A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0A7C-F559-41CE-A4DC-E7CDB756661B}" type="datetime1">
              <a:rPr lang="fr-FR"/>
              <a:pPr>
                <a:defRPr/>
              </a:pPr>
              <a:t>30/09/2025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92E3D-6F87-6397-8D6F-C062886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87628-D8F4-63E4-B354-1E2E45C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F503EA-8806-440D-BE9F-42FFEE098D5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4833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CB1098-9959-F880-0FA2-79C2846D96B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EBAE49D-E803-FA83-2692-3629246A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EBE-CB2F-4959-8005-ADEB671D2E15}" type="datetime1">
              <a:rPr lang="fr-FR"/>
              <a:pPr>
                <a:defRPr/>
              </a:pPr>
              <a:t>30/09/2025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D0C789A-AC62-D0BA-25AF-3D4E270E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4F9C66-FCF7-6B8B-80A3-41ABD59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0DB80D-0ACB-42F2-8D96-9B07103FA3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42802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E68B-9563-BB91-6D87-F51F2559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D7EF-AAF4-4619-AC47-41EFBB1EC8D6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502D9-D5AA-74F2-7C55-A9235B0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237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2AFD33-82F3-1167-C10D-F2F236E8C96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0C80A24-8811-7E29-D201-A7CDA0E0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72BD-C8C0-4F73-A6C1-9F8DE7EE1488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C790193A-BF0D-3B09-B1BF-5B5B29B2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8C58E3B-7C93-08AE-BCC5-2406729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854FDA7-D5CC-4C3E-A3B2-2C409A0BE9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1240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253020-55E6-FC77-487C-ABC36E52EEF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B3A5F764-E1C6-F59B-A5B2-4ACABD5B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1C80-C39C-4BC4-86D7-7AD4CA7E6A2D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34D64DDA-BDA0-9D19-47D2-4D40D07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A3FD8D-96FC-173B-7F51-27449BFC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697E3A-1562-4B4D-B65F-BD3C9C12074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4529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15EC242-EE05-147E-9A72-E7D457D63BE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C4C4E05-AFD9-E8FF-8BE8-01B0947B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178-1751-4D6F-AF6F-D6D9F944069E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A912913B-E880-DB2A-221B-7D352AA4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8A8FF-EB90-FF41-367D-1CF5E4AA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38531BF-45D0-4132-A8BD-6A26F3499BA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62893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D05E1FD-4B52-3525-5EF7-590DBF51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067-A860-4F52-AD63-4F7619CBF0AD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4ABBEC6-F542-D32C-64E1-0973D4D0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C0B776E-4538-3E33-D5CD-DE97B82D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0DF0-807D-446D-A15B-92A94F9A8A6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56269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B0F19998-74C4-BF29-96D5-E9859F94AD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C1F098F4-AD0D-45A2-832A-5B86A7DFBE7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A1A4E55-5EBA-A0F4-9047-443EFFEC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F0D1-722E-40B0-8F1B-E7F3A7638EF3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F3F52AC-92CE-591E-27D2-1B6D2B1A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750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0B0AA7E-03C6-C924-EEA9-BD801146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6327-85F5-4506-BEF7-181DE972569B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065A699-E3CD-9DA5-2BC3-0388D0A0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48F9EE4-7BF3-3FCC-FFFF-CEC95D5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2E32-BC1B-4E73-989B-A9243CFFF20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63491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E80C21-F50A-F219-C65A-FECD1A39BE5D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9D7AE1-6E67-2359-28EE-1450568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6499-7137-47D3-B854-539BCFA275C4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37C41B4-13DC-5427-6DC5-C1E0C079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DDB4113-CC39-25FB-FB91-BA0899F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0CF169-7AEB-49A4-AB2E-8A832F79D8E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10051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8FEC8-8A8D-5B42-35B5-08D253E2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50AC-EB20-441E-91A3-1C9388EA1AF4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0C0EE-4E85-668C-A5D3-2AA6D81C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58412-802D-3EAF-5CB1-7EB8B5CC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BB005-A6D0-48F9-9A63-9672C02248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4018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30/09/2025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61619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30/09/2025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314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0444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30/09/2025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3076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30/09/2025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61712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8712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30/09/2025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36559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30/09/2025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1478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30/09/2025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9509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31293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30/09/2025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427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378202-C20F-498C-BD01-75DC3BDC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81923-F319-47D9-B077-B74D6A27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8FA032-93B1-48F3-8118-9853C14D1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3609-02BA-4F52-9B7E-6A1CE0517BAC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A5EA6E-F00E-4752-B5A9-62CDB3EA7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A024D-A1C5-4C26-A203-BDDF17F1B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17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42363AA9-01B0-43B4-ABF7-189A6655B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6197A36-345B-4DAE-B050-D0FBCF1F2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E23EAC-7492-4DA5-B0F1-E172F15F0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888FB8-B7AF-45DA-898B-437E4E4EAC8D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7A9F3-047B-45C9-BBBE-6DA4CA32E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150E7F0-926D-4BF9-B215-1A389F64E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AEBC84-8C14-4D3A-9B58-F0DC8787E74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60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4A1B0C37-014E-A567-D1DE-0E3DF1057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887FE3C-FE9F-5B20-5712-08E37165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D63CD-6C2C-6D5E-AB3C-BDD42379F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D3E77-54FD-4DC8-9A38-F9615A026CF2}" type="datetime1">
              <a:rPr lang="fr-FR"/>
              <a:pPr>
                <a:defRPr/>
              </a:pPr>
              <a:t>30/09/2025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2FE98-5CB4-9FB8-BFC0-1A36B384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4FF260C-3F03-8632-F7B0-C7AAE94E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41E6AF6-7452-460E-9913-5D3028E565E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983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30/09/2025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202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ea.blob.core.windows.net/assets/beceb956-0dcf-4d73-89fe-1310e3046d68/NetZeroby2050-ARoadmapfortheGlobalEnergySector_CORR.pd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negawatt.org/IMG/pdf/synthese-scenario-negawatt-2022.pdf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gawatt.org/Les-grandes-lignes-du-scenario-negaWatt-2017-2050" TargetMode="External"/><Relationship Id="rId5" Type="http://schemas.openxmlformats.org/officeDocument/2006/relationships/hyperlink" Target="https://iea.blob.core.windows.net/assets/d0ba63c5-9d93-4457-be03-da0f1405a5dd/NetZeroRoadmap_AGlobalPathwaytoKeepthe1.5CGoalinReach-2023Update.pdf" TargetMode="External"/><Relationship Id="rId4" Type="http://schemas.openxmlformats.org/officeDocument/2006/relationships/hyperlink" Target="https://www.iea.org/reports/net-zero-by-20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5425460"/>
            <a:ext cx="5256584" cy="12618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dirty="0">
                <a:latin typeface="Arial Narrow" panose="020B0606020202030204" pitchFamily="34" charset="0"/>
              </a:rPr>
              <a:t>Carbone fossile : la transition énergétique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Séance 3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</a:rPr>
              <a:t>Dauphine : Masters EFC &amp; BFA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                                   1</a:t>
            </a:r>
            <a:r>
              <a:rPr kumimoji="0" lang="fr-FR" altLang="fr-FR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lang="fr-FR" altLang="fr-FR" sz="1600" dirty="0">
                <a:latin typeface="Arial Narrow" panose="020B0606020202030204" pitchFamily="34" charset="0"/>
              </a:rPr>
              <a:t>octobre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2025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539552" y="2572673"/>
            <a:ext cx="6839203" cy="1200329"/>
          </a:xfrm>
          <a:prstGeom prst="rect">
            <a:avLst/>
          </a:prstGeom>
          <a:noFill/>
          <a:scene3d>
            <a:camera prst="orthographicFront">
              <a:rot lat="0" lon="0" rev="20699999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bascule vers les énergies de flux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274500-2C95-1554-2144-270B30801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4477"/>
            <a:ext cx="2473624" cy="32709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CDE7A7-E27E-DBF9-5991-6A3DE3E3B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-27384"/>
            <a:ext cx="2483768" cy="32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5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u numéro de diapositive 3">
            <a:extLst>
              <a:ext uri="{FF2B5EF4-FFF2-40B4-BE49-F238E27FC236}">
                <a16:creationId xmlns:a16="http://schemas.microsoft.com/office/drawing/2014/main" id="{C1BA2447-F6AD-4178-9C5C-E552BE3C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41248B-C480-40D6-926F-9F0C620CA77A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altLang="fr-FR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7EA512A-A1CF-4FC3-A197-D192AC94C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A71B1A9-5756-4407-9EC2-CC464B294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8170" y="986213"/>
            <a:ext cx="8648700" cy="506253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ts val="3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transition énergétique : perspective historique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Une histoire de phare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Empilement des sources et accroissement des usages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transition bas carbone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l’addition à la soustraction</a:t>
            </a: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Le schéma d’ensemble : les trois leviers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Les sources : la bascule vers les énergies de flux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Les fossiles font de la résistance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La demande finale : sobriété et accès à l’énergie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Deux illustrations : logements et transports</a:t>
            </a: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ts val="3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ts val="36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36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None/>
              <a:defRPr/>
            </a:pPr>
            <a:endParaRPr lang="fr-FR" altLang="fr-FR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117512D-82B9-411F-8334-B5F03E27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Espace réservé du contenu 7">
            <a:extLst>
              <a:ext uri="{FF2B5EF4-FFF2-40B4-BE49-F238E27FC236}">
                <a16:creationId xmlns:a16="http://schemas.microsoft.com/office/drawing/2014/main" id="{BF64BB1E-4B73-4CE8-AF86-8205945DCC6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2" y="2717307"/>
            <a:ext cx="7821691" cy="414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453B65-B347-4C1F-BAF2-E45D75278807}"/>
              </a:ext>
            </a:extLst>
          </p:cNvPr>
          <p:cNvSpPr txBox="1"/>
          <p:nvPr/>
        </p:nvSpPr>
        <p:spPr>
          <a:xfrm>
            <a:off x="107504" y="85028"/>
            <a:ext cx="705678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 détour par le phare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des Baleines (Ile de Ré)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DCABAC-EB89-47BC-9106-BB437A116D39}"/>
              </a:ext>
            </a:extLst>
          </p:cNvPr>
          <p:cNvSpPr txBox="1"/>
          <p:nvPr/>
        </p:nvSpPr>
        <p:spPr>
          <a:xfrm>
            <a:off x="755576" y="1543959"/>
            <a:ext cx="3424207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Ancienne tour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(1682) fonctionne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à l’huile de poisson puis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 charbon (</a:t>
            </a: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jusqu’en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1854)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EB55FEB-5917-4624-A3A5-0F96B91960E3}"/>
              </a:ext>
            </a:extLst>
          </p:cNvPr>
          <p:cNvCxnSpPr>
            <a:cxnSpLocks/>
          </p:cNvCxnSpPr>
          <p:nvPr/>
        </p:nvCxnSpPr>
        <p:spPr>
          <a:xfrm flipH="1">
            <a:off x="1270106" y="2374956"/>
            <a:ext cx="1300850" cy="1297255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FB0F9314-E845-4C6D-BD7F-DEF9EF94F7DF}"/>
              </a:ext>
            </a:extLst>
          </p:cNvPr>
          <p:cNvSpPr txBox="1"/>
          <p:nvPr/>
        </p:nvSpPr>
        <p:spPr>
          <a:xfrm>
            <a:off x="5059125" y="596656"/>
            <a:ext cx="3977371" cy="132343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Phare actuel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Lentille de Fresnel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Utilise le pétrole lampant (1854-1904)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- 1904 : centrale électrique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Années 50 : raccordement au réseau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865A031-80A7-4FA7-B4AD-92AD4E5D18CB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6553200" y="1920095"/>
            <a:ext cx="494611" cy="969617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14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9E046-72B5-44C8-8453-4385292BD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trois composantes d’un système énergétique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351C6B-F899-4C70-B99D-40B6A37A7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Aft>
                <a:spcPts val="1800"/>
              </a:spcAft>
            </a:pPr>
            <a:r>
              <a:rPr lang="fr-FR" b="1" dirty="0"/>
              <a:t>Les sources : </a:t>
            </a:r>
            <a:r>
              <a:rPr lang="fr-FR" dirty="0"/>
              <a:t>de l’huile de baleine au pétrole</a:t>
            </a:r>
            <a:r>
              <a:rPr lang="fr-FR" b="1" dirty="0"/>
              <a:t>,</a:t>
            </a:r>
            <a:r>
              <a:rPr lang="fr-FR" dirty="0"/>
              <a:t> la mobilisation de sources primaires au contenu énergétique croissant</a:t>
            </a:r>
          </a:p>
          <a:p>
            <a:pPr>
              <a:spcAft>
                <a:spcPts val="1800"/>
              </a:spcAft>
            </a:pPr>
            <a:r>
              <a:rPr lang="fr-FR" b="1" dirty="0"/>
              <a:t>Les « convertisseurs d’énergie » : </a:t>
            </a:r>
            <a:r>
              <a:rPr lang="fr-FR" dirty="0"/>
              <a:t>La lentille de Fresnel et l’ampoule électrique jouent un rôle majeur dans les gains d’efficacité (et les baisses de prix)</a:t>
            </a:r>
          </a:p>
          <a:p>
            <a:r>
              <a:rPr lang="fr-FR" b="1" dirty="0"/>
              <a:t>Les usages finaux : </a:t>
            </a:r>
            <a:r>
              <a:rPr lang="fr-FR" dirty="0"/>
              <a:t>L’efficacité croissante des phares favorise la croissance du trafic maritime qui devient avec la vapeur puis le moteur diesel le principal contributeur aux émissions de CO</a:t>
            </a:r>
            <a:r>
              <a:rPr lang="fr-FR" baseline="-25000" dirty="0"/>
              <a:t>2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A6DEFB-39FB-4F6F-BA8A-928341E78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708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1">
            <a:extLst>
              <a:ext uri="{FF2B5EF4-FFF2-40B4-BE49-F238E27FC236}">
                <a16:creationId xmlns:a16="http://schemas.microsoft.com/office/drawing/2014/main" id="{98F644D1-66BF-45B1-B73A-8FCD5B968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9876"/>
            <a:ext cx="9144000" cy="808038"/>
          </a:xfrm>
        </p:spPr>
        <p:txBody>
          <a:bodyPr/>
          <a:lstStyle/>
          <a:p>
            <a:pPr algn="ctr"/>
            <a:r>
              <a:rPr lang="fr-FR" altLang="fr-FR" dirty="0"/>
              <a:t>Epilement des sources et accroissement des usages</a:t>
            </a:r>
          </a:p>
        </p:txBody>
      </p:sp>
      <p:sp>
        <p:nvSpPr>
          <p:cNvPr id="43011" name="Espace réservé du numéro de diapositive 3">
            <a:extLst>
              <a:ext uri="{FF2B5EF4-FFF2-40B4-BE49-F238E27FC236}">
                <a16:creationId xmlns:a16="http://schemas.microsoft.com/office/drawing/2014/main" id="{C6F73899-B6F0-4ED8-AFE5-3019DD249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fld id="{87218F7C-110A-4F4F-9AE8-372EC0B58684}" type="slidenum">
              <a:rPr lang="fr-FR" altLang="fr-FR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fr-FR" altLang="fr-FR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19BC219-3893-4463-B98D-9473D1B53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701563"/>
              </p:ext>
            </p:extLst>
          </p:nvPr>
        </p:nvGraphicFramePr>
        <p:xfrm>
          <a:off x="107503" y="620688"/>
          <a:ext cx="8928993" cy="5814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6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763">
                <a:tc>
                  <a:txBody>
                    <a:bodyPr/>
                    <a:lstStyle/>
                    <a:p>
                      <a:r>
                        <a:rPr lang="fr-FR" sz="1800" dirty="0"/>
                        <a:t>Sources primaires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Transformation,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Stockage/distribution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Usages finaux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67">
                <a:tc>
                  <a:txBody>
                    <a:bodyPr/>
                    <a:lstStyle/>
                    <a:p>
                      <a:r>
                        <a:rPr lang="fr-FR" sz="1800" b="1" dirty="0"/>
                        <a:t>Biomasse ingérée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Survie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865">
                <a:tc>
                  <a:txBody>
                    <a:bodyPr/>
                    <a:lstStyle/>
                    <a:p>
                      <a:endParaRPr lang="fr-FR" sz="1050" b="1" dirty="0"/>
                    </a:p>
                    <a:p>
                      <a:r>
                        <a:rPr lang="fr-FR" sz="1800" b="1" dirty="0"/>
                        <a:t>Biomasse + combustion</a:t>
                      </a: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 +</a:t>
                      </a:r>
                    </a:p>
                    <a:p>
                      <a:r>
                        <a:rPr lang="fr-FR" sz="1800" dirty="0"/>
                        <a:t>Bois</a:t>
                      </a:r>
                      <a:r>
                        <a:rPr lang="fr-FR" sz="1800" baseline="0" dirty="0"/>
                        <a:t> de feu </a:t>
                      </a:r>
                      <a:endParaRPr lang="fr-FR" sz="1800" dirty="0"/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Cuisson</a:t>
                      </a:r>
                      <a:r>
                        <a:rPr lang="fr-FR" sz="1800" baseline="0" dirty="0"/>
                        <a:t> + chauffage + fabrication d’objets</a:t>
                      </a:r>
                      <a:endParaRPr lang="fr-FR" sz="1800" dirty="0"/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102">
                <a:tc>
                  <a:txBody>
                    <a:bodyPr/>
                    <a:lstStyle/>
                    <a:p>
                      <a:endParaRPr lang="fr-FR" sz="1800" b="1" dirty="0"/>
                    </a:p>
                    <a:p>
                      <a:r>
                        <a:rPr lang="fr-FR" sz="1800" b="1" dirty="0"/>
                        <a:t>Biomasse + combustion</a:t>
                      </a:r>
                    </a:p>
                    <a:p>
                      <a:r>
                        <a:rPr lang="fr-FR" sz="1800" b="1" dirty="0"/>
                        <a:t>+ cheptel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 +</a:t>
                      </a:r>
                    </a:p>
                    <a:p>
                      <a:r>
                        <a:rPr lang="fr-FR" sz="1800" dirty="0"/>
                        <a:t>Bois de feu +</a:t>
                      </a:r>
                    </a:p>
                    <a:p>
                      <a:r>
                        <a:rPr lang="fr-FR" sz="1800" dirty="0"/>
                        <a:t>Traction animale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…+ transports</a:t>
                      </a:r>
                      <a:r>
                        <a:rPr lang="fr-FR" sz="1800" baseline="0" dirty="0"/>
                        <a:t> + travaux agricoles + artisanat</a:t>
                      </a:r>
                      <a:endParaRPr lang="fr-FR" sz="1800" dirty="0"/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6181">
                <a:tc>
                  <a:txBody>
                    <a:bodyPr/>
                    <a:lstStyle/>
                    <a:p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…..+ Charbon</a:t>
                      </a:r>
                      <a:r>
                        <a:rPr lang="fr-FR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… + Machines à vapeur puis génération électrique</a:t>
                      </a: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Manufacture, </a:t>
                      </a:r>
                    </a:p>
                    <a:p>
                      <a:r>
                        <a:rPr lang="fr-FR" sz="1800" baseline="0" dirty="0">
                          <a:solidFill>
                            <a:schemeClr val="tx1"/>
                          </a:solidFill>
                        </a:rPr>
                        <a:t>transports ferroviaires et navigation.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0064">
                <a:tc>
                  <a:txBody>
                    <a:bodyPr/>
                    <a:lstStyle/>
                    <a:p>
                      <a:endParaRPr lang="fr-FR" sz="1800" b="1" dirty="0"/>
                    </a:p>
                    <a:p>
                      <a:r>
                        <a:rPr lang="fr-FR" sz="1800" b="1" dirty="0"/>
                        <a:t>.… + Pétrole</a:t>
                      </a:r>
                      <a:r>
                        <a:rPr lang="fr-FR" sz="1800" b="1" baseline="0" dirty="0"/>
                        <a:t> et Gaz</a:t>
                      </a:r>
                    </a:p>
                    <a:p>
                      <a:r>
                        <a:rPr lang="fr-FR" sz="1800" b="1" baseline="0" dirty="0"/>
                        <a:t>Fossiles : 80 % des sources</a:t>
                      </a:r>
                      <a:endParaRPr lang="fr-FR" sz="1800" b="1" dirty="0"/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 + Moteur à combustion, réseaux électriques ; équipements ménagers ; réseaux intelligents.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baseline="0" dirty="0"/>
                        <a:t>Consommation de masse, </a:t>
                      </a:r>
                    </a:p>
                    <a:p>
                      <a:r>
                        <a:rPr lang="fr-FR" sz="1800" baseline="0" dirty="0"/>
                        <a:t>mobilité des marchandises et des hommes, numérisation des usages.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042" name="ZoneTexte 1">
            <a:extLst>
              <a:ext uri="{FF2B5EF4-FFF2-40B4-BE49-F238E27FC236}">
                <a16:creationId xmlns:a16="http://schemas.microsoft.com/office/drawing/2014/main" id="{475D1993-54B6-4F4E-A20B-B2D82FD32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8488" y="6576274"/>
            <a:ext cx="28670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 auteur, inspiré de </a:t>
            </a:r>
            <a:r>
              <a:rPr lang="fr-FR" altLang="fr-FR" sz="11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</a:t>
            </a:r>
            <a:r>
              <a:rPr lang="fr-FR" alt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(2016)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B7460B-45F6-4F74-8E7D-1EA40EA6DF1D}"/>
              </a:ext>
            </a:extLst>
          </p:cNvPr>
          <p:cNvSpPr txBox="1"/>
          <p:nvPr/>
        </p:nvSpPr>
        <p:spPr>
          <a:xfrm>
            <a:off x="827584" y="6538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FC64E-2EE3-499F-981C-3AA12CFC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rôle des prix dans les transitions et « l’effet rebond » (cas de la lumière)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663E3-47D6-4C82-8C63-5CD924E3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6901E24-5C13-4FA0-A978-9E86C59C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31" y="1422353"/>
            <a:ext cx="6865938" cy="472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46BC52-B2B5-48F2-BD59-F7955CD127BF}"/>
              </a:ext>
            </a:extLst>
          </p:cNvPr>
          <p:cNvSpPr/>
          <p:nvPr/>
        </p:nvSpPr>
        <p:spPr>
          <a:xfrm>
            <a:off x="2263008" y="5092171"/>
            <a:ext cx="1955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Fouquet (2011</a:t>
            </a:r>
            <a:r>
              <a:rPr lang="en-US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FA5DA2-3B7D-4F25-B29E-8D55C4EB9970}"/>
              </a:ext>
            </a:extLst>
          </p:cNvPr>
          <p:cNvSpPr txBox="1"/>
          <p:nvPr/>
        </p:nvSpPr>
        <p:spPr>
          <a:xfrm>
            <a:off x="4128030" y="1614206"/>
            <a:ext cx="2930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Prix de l’énergie utilisée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0C2C79-40C0-4A01-B75C-BE50DABED06F}"/>
              </a:ext>
            </a:extLst>
          </p:cNvPr>
          <p:cNvSpPr txBox="1"/>
          <p:nvPr/>
        </p:nvSpPr>
        <p:spPr>
          <a:xfrm>
            <a:off x="3635896" y="2451351"/>
            <a:ext cx="2140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Prix de la lumière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0726C3B-4509-4EBC-8DC3-F75A9D9AC3B4}"/>
              </a:ext>
            </a:extLst>
          </p:cNvPr>
          <p:cNvCxnSpPr>
            <a:cxnSpLocks/>
          </p:cNvCxnSpPr>
          <p:nvPr/>
        </p:nvCxnSpPr>
        <p:spPr>
          <a:xfrm>
            <a:off x="6732240" y="2780928"/>
            <a:ext cx="0" cy="2376264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FAAC611-AE5B-4F99-86D9-97234EF866D7}"/>
              </a:ext>
            </a:extLst>
          </p:cNvPr>
          <p:cNvSpPr txBox="1"/>
          <p:nvPr/>
        </p:nvSpPr>
        <p:spPr>
          <a:xfrm>
            <a:off x="2843808" y="4163149"/>
            <a:ext cx="274947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Gains d’efficacité dans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La transformation de l’énergie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42B1D80-441F-49C6-9D29-BC8CC8B47C8A}"/>
              </a:ext>
            </a:extLst>
          </p:cNvPr>
          <p:cNvCxnSpPr>
            <a:cxnSpLocks/>
          </p:cNvCxnSpPr>
          <p:nvPr/>
        </p:nvCxnSpPr>
        <p:spPr>
          <a:xfrm flipV="1">
            <a:off x="5652120" y="3927512"/>
            <a:ext cx="970497" cy="46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438D0BB-38F3-4EA4-8C01-F3C663744F38}"/>
              </a:ext>
            </a:extLst>
          </p:cNvPr>
          <p:cNvSpPr txBox="1"/>
          <p:nvPr/>
        </p:nvSpPr>
        <p:spPr>
          <a:xfrm>
            <a:off x="2719087" y="3234127"/>
            <a:ext cx="241925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Gains d’efficacité dans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La production de l’énergie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D4CE092-6B43-4E63-9BC2-08702A01455F}"/>
              </a:ext>
            </a:extLst>
          </p:cNvPr>
          <p:cNvCxnSpPr>
            <a:cxnSpLocks/>
          </p:cNvCxnSpPr>
          <p:nvPr/>
        </p:nvCxnSpPr>
        <p:spPr>
          <a:xfrm>
            <a:off x="5138339" y="1955962"/>
            <a:ext cx="1803637" cy="2212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30D8DDB-83C7-4C00-9191-C63AAD07C2C1}"/>
              </a:ext>
            </a:extLst>
          </p:cNvPr>
          <p:cNvCxnSpPr>
            <a:cxnSpLocks/>
          </p:cNvCxnSpPr>
          <p:nvPr/>
        </p:nvCxnSpPr>
        <p:spPr>
          <a:xfrm>
            <a:off x="6732240" y="1978090"/>
            <a:ext cx="0" cy="75026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04AC9E1-1978-4542-BA04-26948FAD4E55}"/>
              </a:ext>
            </a:extLst>
          </p:cNvPr>
          <p:cNvCxnSpPr>
            <a:stCxn id="13" idx="3"/>
          </p:cNvCxnSpPr>
          <p:nvPr/>
        </p:nvCxnSpPr>
        <p:spPr>
          <a:xfrm flipV="1">
            <a:off x="5138339" y="2333671"/>
            <a:ext cx="1593901" cy="1162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6E9A6C9-BF1C-016E-052A-66F2E97454A5}"/>
              </a:ext>
            </a:extLst>
          </p:cNvPr>
          <p:cNvSpPr txBox="1"/>
          <p:nvPr/>
        </p:nvSpPr>
        <p:spPr>
          <a:xfrm>
            <a:off x="729895" y="6252242"/>
            <a:ext cx="754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Exemples contemporains d’effets rebonds : Transports, numérique</a:t>
            </a:r>
          </a:p>
        </p:txBody>
      </p:sp>
    </p:spTree>
    <p:extLst>
      <p:ext uri="{BB962C8B-B14F-4D97-AF65-F5344CB8AC3E}">
        <p14:creationId xmlns:p14="http://schemas.microsoft.com/office/powerpoint/2010/main" val="422193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2EFEA40-0819-7BE2-D373-A574992F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ED2FAB-DF24-9755-3E45-C89BD506D50B}"/>
              </a:ext>
            </a:extLst>
          </p:cNvPr>
          <p:cNvSpPr txBox="1"/>
          <p:nvPr/>
        </p:nvSpPr>
        <p:spPr>
          <a:xfrm>
            <a:off x="1331640" y="2327160"/>
            <a:ext cx="6995120" cy="2203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. La transition bas carbone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schéma d’ensemble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sources : la bascule vers les énergies de flux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fossiles font de la résistance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demande finale : sobriété et accès à l’énergie</a:t>
            </a:r>
          </a:p>
        </p:txBody>
      </p:sp>
    </p:spTree>
    <p:extLst>
      <p:ext uri="{BB962C8B-B14F-4D97-AF65-F5344CB8AC3E}">
        <p14:creationId xmlns:p14="http://schemas.microsoft.com/office/powerpoint/2010/main" val="222032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F442A1-5102-149E-C146-A9911695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CCA486-0DE6-115E-536A-8EE893042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9" y="1424840"/>
            <a:ext cx="8973802" cy="52966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DEA60E-A3FF-863C-9BB5-EE9AFE735FA2}"/>
              </a:ext>
            </a:extLst>
          </p:cNvPr>
          <p:cNvSpPr txBox="1"/>
          <p:nvPr/>
        </p:nvSpPr>
        <p:spPr>
          <a:xfrm>
            <a:off x="584462" y="339365"/>
            <a:ext cx="8275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Carbone fossile : de l’addition à la soustraction</a:t>
            </a:r>
          </a:p>
        </p:txBody>
      </p:sp>
    </p:spTree>
    <p:extLst>
      <p:ext uri="{BB962C8B-B14F-4D97-AF65-F5344CB8AC3E}">
        <p14:creationId xmlns:p14="http://schemas.microsoft.com/office/powerpoint/2010/main" val="1399155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2BC48C-D4E4-4F41-95D8-3FF6A4DC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9FFBA0-8753-48DC-9593-5C01CA092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386133"/>
            <a:ext cx="9001000" cy="493311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45333-359C-4746-9AE8-DAF996E9C3CC}"/>
              </a:ext>
            </a:extLst>
          </p:cNvPr>
          <p:cNvSpPr txBox="1"/>
          <p:nvPr/>
        </p:nvSpPr>
        <p:spPr>
          <a:xfrm>
            <a:off x="0" y="116632"/>
            <a:ext cx="91085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trois leviers de la transition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(Scénario « Net Zéro » de l’AIE)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1DEC2D-9D80-41EE-8F55-6CFC4DBD04A8}"/>
              </a:ext>
            </a:extLst>
          </p:cNvPr>
          <p:cNvSpPr txBox="1"/>
          <p:nvPr/>
        </p:nvSpPr>
        <p:spPr>
          <a:xfrm>
            <a:off x="537685" y="824518"/>
            <a:ext cx="284565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L’offre d’énergie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Investir &amp; désinvestir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A5FA3C-C5DC-4C5D-BD92-717075FE3DB4}"/>
              </a:ext>
            </a:extLst>
          </p:cNvPr>
          <p:cNvSpPr txBox="1"/>
          <p:nvPr/>
        </p:nvSpPr>
        <p:spPr>
          <a:xfrm>
            <a:off x="3465265" y="824518"/>
            <a:ext cx="321798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Demande d’énergie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Électrification &amp; sobriété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698D5E-E716-4D26-B512-5B9E4B816BE3}"/>
              </a:ext>
            </a:extLst>
          </p:cNvPr>
          <p:cNvSpPr txBox="1"/>
          <p:nvPr/>
        </p:nvSpPr>
        <p:spPr>
          <a:xfrm>
            <a:off x="6901569" y="836423"/>
            <a:ext cx="172819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L’efficacité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Effet rebond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E58642-4624-4713-B0CE-37BC9ECE19E5}"/>
              </a:ext>
            </a:extLst>
          </p:cNvPr>
          <p:cNvSpPr txBox="1"/>
          <p:nvPr/>
        </p:nvSpPr>
        <p:spPr>
          <a:xfrm>
            <a:off x="219256" y="6450807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IEA,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Net Zero by 2050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, May 2021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7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A84915-7159-E0C2-B899-F9F77351A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5" y="894131"/>
            <a:ext cx="8984291" cy="52711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7E2D09-397E-F77F-87F0-B62C68372796}"/>
              </a:ext>
            </a:extLst>
          </p:cNvPr>
          <p:cNvSpPr txBox="1"/>
          <p:nvPr/>
        </p:nvSpPr>
        <p:spPr>
          <a:xfrm>
            <a:off x="3059832" y="6453336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IEA, </a:t>
            </a: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Net </a:t>
            </a: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zero roadmap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update September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F099CF-308E-7DAB-8F8E-C5131898DEF9}"/>
              </a:ext>
            </a:extLst>
          </p:cNvPr>
          <p:cNvSpPr txBox="1"/>
          <p:nvPr/>
        </p:nvSpPr>
        <p:spPr>
          <a:xfrm>
            <a:off x="107504" y="144434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 rôle clef du secteur électrique</a:t>
            </a:r>
          </a:p>
        </p:txBody>
      </p:sp>
    </p:spTree>
    <p:extLst>
      <p:ext uri="{BB962C8B-B14F-4D97-AF65-F5344CB8AC3E}">
        <p14:creationId xmlns:p14="http://schemas.microsoft.com/office/powerpoint/2010/main" val="274476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8D3544E-3E99-4F39-B41D-2B03EFCF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11AC6E-17A3-4ED9-ADDD-980FF0C32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1" y="692697"/>
            <a:ext cx="8648907" cy="51125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0F04B8-0484-44CC-BE93-3468F0A9F48C}"/>
              </a:ext>
            </a:extLst>
          </p:cNvPr>
          <p:cNvSpPr txBox="1"/>
          <p:nvPr/>
        </p:nvSpPr>
        <p:spPr>
          <a:xfrm>
            <a:off x="122211" y="147677"/>
            <a:ext cx="8914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1F497D"/>
                </a:solidFill>
                <a:latin typeface="Cambria" panose="02040503050406030204" pitchFamily="18" charset="0"/>
                <a:ea typeface="+mj-ea"/>
                <a:cs typeface="+mj-cs"/>
              </a:rPr>
              <a:t>Trois leviers (Negawatt) : substitution, efficacité, sobriété</a:t>
            </a:r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29A82B-B534-4090-BE28-C1DEE3B8A2D9}"/>
              </a:ext>
            </a:extLst>
          </p:cNvPr>
          <p:cNvSpPr txBox="1"/>
          <p:nvPr/>
        </p:nvSpPr>
        <p:spPr>
          <a:xfrm flipH="1">
            <a:off x="863080" y="6054130"/>
            <a:ext cx="8280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Les trois leviers pour atteindre un système 100% renouvelable en 2050.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Cas de la France, scenario Negawatt.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93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B788AE4-32D3-43AC-B99F-5575B33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2574A0-4120-41EC-B377-B82D2E614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991" y="4221088"/>
            <a:ext cx="5189010" cy="261653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2A3A1-7C3C-4683-9BD3-3D3E1B2DE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991" y="0"/>
            <a:ext cx="5189010" cy="26551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FBFAB0E-9970-4491-9325-56FDB0DEF8D4}"/>
              </a:ext>
            </a:extLst>
          </p:cNvPr>
          <p:cNvSpPr txBox="1"/>
          <p:nvPr/>
        </p:nvSpPr>
        <p:spPr>
          <a:xfrm>
            <a:off x="4572000" y="3013501"/>
            <a:ext cx="374395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Quelle sont ces étranges machines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B533415-01CE-4812-9EA3-DBDF61E5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9" y="992481"/>
            <a:ext cx="3683373" cy="511256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91835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 hidden="1">
            <a:extLst>
              <a:ext uri="{FF2B5EF4-FFF2-40B4-BE49-F238E27FC236}">
                <a16:creationId xmlns:a16="http://schemas.microsoft.com/office/drawing/2014/main" id="{6F13EB32-F453-47A8-B14D-EC469B5B69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6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51B568-D29A-44C6-B3BB-F9770C53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7" y="789989"/>
            <a:ext cx="9144000" cy="60897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B10E61-B0A7-43CF-9794-C9FBDEC4B0A6}"/>
              </a:ext>
            </a:extLst>
          </p:cNvPr>
          <p:cNvSpPr txBox="1"/>
          <p:nvPr/>
        </p:nvSpPr>
        <p:spPr>
          <a:xfrm>
            <a:off x="107504" y="0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75000"/>
                  </a:srgbClr>
                </a:solidFill>
              </a:rPr>
              <a:t>La baisse des coûts du solaire et de l’éolien 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</a:t>
            </a:r>
            <a:r>
              <a:rPr lang="fr-FR" sz="2400" b="1" dirty="0">
                <a:solidFill>
                  <a:srgbClr val="4472C4">
                    <a:lumMod val="75000"/>
                  </a:srgbClr>
                </a:solidFill>
              </a:rPr>
              <a:t>bascule vers les énergies de flux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8E6B86-496C-4E60-B86F-DCEB5E36FD2F}"/>
              </a:ext>
            </a:extLst>
          </p:cNvPr>
          <p:cNvSpPr txBox="1"/>
          <p:nvPr/>
        </p:nvSpPr>
        <p:spPr>
          <a:xfrm>
            <a:off x="3419872" y="3275111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Coût du kWh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768EA5-6E55-4004-96C3-C15B3C6DB09D}"/>
              </a:ext>
            </a:extLst>
          </p:cNvPr>
          <p:cNvSpPr txBox="1"/>
          <p:nvPr/>
        </p:nvSpPr>
        <p:spPr>
          <a:xfrm>
            <a:off x="5220072" y="4725144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Enchères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4A0198-613A-4A1D-8E83-2E43D993296C}"/>
              </a:ext>
            </a:extLst>
          </p:cNvPr>
          <p:cNvSpPr txBox="1"/>
          <p:nvPr/>
        </p:nvSpPr>
        <p:spPr>
          <a:xfrm>
            <a:off x="5516987" y="3303685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 gris foncé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zone de coût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Du kWh d’origine fossile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E27E018-724C-4EF6-B622-07FB89E04365}"/>
              </a:ext>
            </a:extLst>
          </p:cNvPr>
          <p:cNvCxnSpPr>
            <a:cxnSpLocks/>
          </p:cNvCxnSpPr>
          <p:nvPr/>
        </p:nvCxnSpPr>
        <p:spPr>
          <a:xfrm flipH="1">
            <a:off x="5076056" y="3897960"/>
            <a:ext cx="1688877" cy="671617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4DD5651-97F2-49DA-84EA-0CA20164D14A}"/>
              </a:ext>
            </a:extLst>
          </p:cNvPr>
          <p:cNvCxnSpPr>
            <a:cxnSpLocks/>
          </p:cNvCxnSpPr>
          <p:nvPr/>
        </p:nvCxnSpPr>
        <p:spPr>
          <a:xfrm>
            <a:off x="6948264" y="3888460"/>
            <a:ext cx="1008112" cy="681117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556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B497C-8DDD-4853-AA61-4A48B391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1598"/>
            <a:ext cx="8363272" cy="864000"/>
          </a:xfrm>
        </p:spPr>
        <p:txBody>
          <a:bodyPr/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Rendements d’échelle : le « facteur 1000 » dans l’éolien 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3091DC-7783-4581-97DF-C8504853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6944CD-CC35-4953-BA9D-16B0BF7E6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999960"/>
            <a:ext cx="2664296" cy="16722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72C34E-9AC6-4B59-AC16-0BD87E27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2233796"/>
            <a:ext cx="2236511" cy="21964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71EAE6-6610-4923-BC94-D580A6A7C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650" y="2787729"/>
            <a:ext cx="2197040" cy="30283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4C2019-5CAE-490A-AA0D-9EACFCF39EF7}"/>
              </a:ext>
            </a:extLst>
          </p:cNvPr>
          <p:cNvSpPr txBox="1"/>
          <p:nvPr/>
        </p:nvSpPr>
        <p:spPr>
          <a:xfrm>
            <a:off x="1263503" y="5163729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1957 </a:t>
            </a:r>
            <a:r>
              <a:rPr lang="fr-FR" dirty="0">
                <a:solidFill>
                  <a:srgbClr val="002060"/>
                </a:solidFill>
              </a:rPr>
              <a:t>: turbine de Johannes </a:t>
            </a:r>
            <a:r>
              <a:rPr lang="fr-FR" dirty="0" err="1">
                <a:solidFill>
                  <a:srgbClr val="002060"/>
                </a:solidFill>
              </a:rPr>
              <a:t>Juul</a:t>
            </a:r>
            <a:endParaRPr lang="fr-FR" dirty="0">
              <a:solidFill>
                <a:srgbClr val="002060"/>
              </a:solidFill>
            </a:endParaRPr>
          </a:p>
          <a:p>
            <a:r>
              <a:rPr lang="fr-FR" dirty="0">
                <a:solidFill>
                  <a:srgbClr val="002060"/>
                </a:solidFill>
              </a:rPr>
              <a:t>Puissance : 200 kW ; </a:t>
            </a:r>
            <a:r>
              <a:rPr lang="fr-FR" dirty="0" err="1">
                <a:solidFill>
                  <a:srgbClr val="002060"/>
                </a:solidFill>
              </a:rPr>
              <a:t>Gedser</a:t>
            </a:r>
            <a:r>
              <a:rPr lang="fr-FR" dirty="0">
                <a:solidFill>
                  <a:srgbClr val="002060"/>
                </a:solidFill>
              </a:rPr>
              <a:t> (</a:t>
            </a:r>
            <a:r>
              <a:rPr lang="fr-FR" dirty="0" err="1">
                <a:solidFill>
                  <a:srgbClr val="002060"/>
                </a:solidFill>
              </a:rPr>
              <a:t>Dk</a:t>
            </a:r>
            <a:r>
              <a:rPr lang="fr-FR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A6F51E-F5E8-43F8-BE4B-EA8931F0B866}"/>
              </a:ext>
            </a:extLst>
          </p:cNvPr>
          <p:cNvSpPr txBox="1"/>
          <p:nvPr/>
        </p:nvSpPr>
        <p:spPr>
          <a:xfrm>
            <a:off x="467546" y="3783890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1897</a:t>
            </a:r>
            <a:r>
              <a:rPr lang="fr-FR" dirty="0">
                <a:solidFill>
                  <a:srgbClr val="002060"/>
                </a:solidFill>
              </a:rPr>
              <a:t> : </a:t>
            </a:r>
            <a:r>
              <a:rPr lang="fr-FR" dirty="0" err="1">
                <a:solidFill>
                  <a:srgbClr val="002060"/>
                </a:solidFill>
              </a:rPr>
              <a:t>Poul</a:t>
            </a:r>
            <a:r>
              <a:rPr lang="fr-FR" dirty="0">
                <a:solidFill>
                  <a:srgbClr val="002060"/>
                </a:solidFill>
              </a:rPr>
              <a:t> La Cour</a:t>
            </a:r>
          </a:p>
          <a:p>
            <a:r>
              <a:rPr lang="fr-FR" dirty="0">
                <a:solidFill>
                  <a:srgbClr val="002060"/>
                </a:solidFill>
              </a:rPr>
              <a:t>Essais à </a:t>
            </a:r>
            <a:r>
              <a:rPr lang="fr-FR" dirty="0" err="1">
                <a:solidFill>
                  <a:srgbClr val="002060"/>
                </a:solidFill>
              </a:rPr>
              <a:t>Askov</a:t>
            </a:r>
            <a:r>
              <a:rPr lang="fr-FR" dirty="0">
                <a:solidFill>
                  <a:srgbClr val="002060"/>
                </a:solidFill>
              </a:rPr>
              <a:t> (</a:t>
            </a:r>
            <a:r>
              <a:rPr lang="fr-FR" dirty="0" err="1">
                <a:solidFill>
                  <a:srgbClr val="002060"/>
                </a:solidFill>
              </a:rPr>
              <a:t>Dk</a:t>
            </a:r>
            <a:r>
              <a:rPr lang="fr-FR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3DB169-FE59-440B-974E-914B3CC79FFD}"/>
              </a:ext>
            </a:extLst>
          </p:cNvPr>
          <p:cNvSpPr txBox="1"/>
          <p:nvPr/>
        </p:nvSpPr>
        <p:spPr>
          <a:xfrm>
            <a:off x="2679472" y="982840"/>
            <a:ext cx="3916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1888</a:t>
            </a:r>
            <a:r>
              <a:rPr lang="fr-FR" dirty="0">
                <a:solidFill>
                  <a:srgbClr val="002060"/>
                </a:solidFill>
              </a:rPr>
              <a:t> : turbine de Charles Brush</a:t>
            </a:r>
          </a:p>
          <a:p>
            <a:r>
              <a:rPr lang="fr-FR" dirty="0">
                <a:solidFill>
                  <a:srgbClr val="002060"/>
                </a:solidFill>
              </a:rPr>
              <a:t>Puissance : 12 kW – Cleveland (US)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4DA905-45A7-439A-9E78-8BED6B7CC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9691" y="4718565"/>
            <a:ext cx="2067708" cy="211727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8BF2D3-C1B7-4364-9442-DB376DAB9A55}"/>
              </a:ext>
            </a:extLst>
          </p:cNvPr>
          <p:cNvSpPr txBox="1"/>
          <p:nvPr/>
        </p:nvSpPr>
        <p:spPr>
          <a:xfrm>
            <a:off x="3033465" y="6270986"/>
            <a:ext cx="4006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2019 </a:t>
            </a:r>
            <a:r>
              <a:rPr lang="fr-FR" dirty="0"/>
              <a:t>: </a:t>
            </a:r>
            <a:r>
              <a:rPr lang="fr-FR" dirty="0" err="1">
                <a:solidFill>
                  <a:srgbClr val="002060"/>
                </a:solidFill>
              </a:rPr>
              <a:t>Halliade</a:t>
            </a:r>
            <a:r>
              <a:rPr lang="fr-FR" dirty="0">
                <a:solidFill>
                  <a:srgbClr val="002060"/>
                </a:solidFill>
              </a:rPr>
              <a:t>-X  Puissance :12 MW</a:t>
            </a:r>
          </a:p>
          <a:p>
            <a:r>
              <a:rPr lang="fr-FR" dirty="0">
                <a:solidFill>
                  <a:srgbClr val="002060"/>
                </a:solidFill>
              </a:rPr>
              <a:t>Premiers tests en mer du Nord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0659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4781C30-7748-0AF8-747E-1EEEEF0D1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026" name="Picture 2" descr="La France étudie en secret le financement de 6 nouveaux réacteurs nucléaires">
            <a:extLst>
              <a:ext uri="{FF2B5EF4-FFF2-40B4-BE49-F238E27FC236}">
                <a16:creationId xmlns:a16="http://schemas.microsoft.com/office/drawing/2014/main" id="{79049CCA-CEEF-FEA2-004A-6C17AFE24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15" y="1095941"/>
            <a:ext cx="7988967" cy="489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58D37C-336E-3F57-474A-CC62E34966B3}"/>
              </a:ext>
            </a:extLst>
          </p:cNvPr>
          <p:cNvSpPr txBox="1"/>
          <p:nvPr/>
        </p:nvSpPr>
        <p:spPr>
          <a:xfrm>
            <a:off x="293424" y="328863"/>
            <a:ext cx="872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Plus d’électricité décarbonée : quelle place du nucléaire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C20CAE-2CA6-327C-2C57-2B0BAF534A99}"/>
              </a:ext>
            </a:extLst>
          </p:cNvPr>
          <p:cNvSpPr txBox="1"/>
          <p:nvPr/>
        </p:nvSpPr>
        <p:spPr>
          <a:xfrm>
            <a:off x="2860181" y="6045813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Flamanville : Le kWh à quel prix ? </a:t>
            </a:r>
          </a:p>
        </p:txBody>
      </p:sp>
    </p:spTree>
    <p:extLst>
      <p:ext uri="{BB962C8B-B14F-4D97-AF65-F5344CB8AC3E}">
        <p14:creationId xmlns:p14="http://schemas.microsoft.com/office/powerpoint/2010/main" val="3468423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437D0-B236-4467-8A0E-CB5FA7421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7377" y="-52564"/>
            <a:ext cx="8208911" cy="864000"/>
          </a:xfrm>
        </p:spPr>
        <p:txBody>
          <a:bodyPr/>
          <a:lstStyle/>
          <a:p>
            <a:pPr algn="ctr"/>
            <a:r>
              <a:rPr lang="fr-FR" altLang="fr-F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Les fossiles font de la résistance</a:t>
            </a:r>
            <a:endParaRPr lang="fr-FR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C995F0-DF1F-409C-921A-95522EB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BD9C9-D228-4894-87C5-A904DCAB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80" y="2748186"/>
            <a:ext cx="4572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pétrole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énergie du XX°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(Gisement de Bakou vers 1900)</a:t>
            </a:r>
            <a:endParaRPr kumimoji="0" lang="fr-FR" alt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ED85360-AD31-4684-BAAC-F9D682F2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5743798"/>
            <a:ext cx="41685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gaz d’origine fossile 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énergie de transition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(Plateforme de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Aasta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Hansteen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Norvège 2018)</a:t>
            </a:r>
            <a:endParaRPr kumimoji="0" lang="fr-FR" alt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1" descr="https://www.offshoreenergytoday.com/wp-content/uploads/2018/04/aasta-hansteen-spar-platform-tow-664x443.jpg">
            <a:extLst>
              <a:ext uri="{FF2B5EF4-FFF2-40B4-BE49-F238E27FC236}">
                <a16:creationId xmlns:a16="http://schemas.microsoft.com/office/drawing/2014/main" id="{5BD96151-5369-4F3E-8035-AE3FEC5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2" y="4745261"/>
            <a:ext cx="3362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3D045-1730-4803-8989-1BF8F89420EC}"/>
              </a:ext>
            </a:extLst>
          </p:cNvPr>
          <p:cNvSpPr/>
          <p:nvPr/>
        </p:nvSpPr>
        <p:spPr>
          <a:xfrm>
            <a:off x="3019773" y="1382936"/>
            <a:ext cx="582422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Le charbon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énergie du XIX°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(Dernière mine de charbon du bassin de la Houve fermée en 2004)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AAE18FA-F784-40CA-B0C5-1A635EA9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949575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0">
            <a:extLst>
              <a:ext uri="{FF2B5EF4-FFF2-40B4-BE49-F238E27FC236}">
                <a16:creationId xmlns:a16="http://schemas.microsoft.com/office/drawing/2014/main" id="{84D2ED34-4194-4431-B503-E3539077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9" y="2845023"/>
            <a:ext cx="304979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1DFBBD-CF87-97B7-4F03-48233839F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0888" y="0"/>
            <a:ext cx="3123112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8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52ECDE2-990D-94EE-BE7F-06E47E1743AA}"/>
              </a:ext>
            </a:extLst>
          </p:cNvPr>
          <p:cNvSpPr txBox="1"/>
          <p:nvPr/>
        </p:nvSpPr>
        <p:spPr>
          <a:xfrm>
            <a:off x="2555776" y="144972"/>
            <a:ext cx="5216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risque des « Actifs échoués »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tragédie à quel horizon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974D74E-5E2C-FE0F-64A4-C83A38403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915"/>
            <a:ext cx="5696048" cy="38038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0C8893-970A-3033-613A-412D29C19D9F}"/>
              </a:ext>
            </a:extLst>
          </p:cNvPr>
          <p:cNvSpPr txBox="1"/>
          <p:nvPr/>
        </p:nvSpPr>
        <p:spPr>
          <a:xfrm>
            <a:off x="-1" y="4960716"/>
            <a:ext cx="5253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Echouage de l’Astrolabe de Lapérouse (Iles Salomon, 1788)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59C0C-0D13-BC8F-910F-B7E5C232BE5E}"/>
              </a:ext>
            </a:extLst>
          </p:cNvPr>
          <p:cNvSpPr txBox="1"/>
          <p:nvPr/>
        </p:nvSpPr>
        <p:spPr>
          <a:xfrm>
            <a:off x="5770692" y="5148233"/>
            <a:ext cx="3298663" cy="163121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Risques physiques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Risques de transition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Risques d’inaction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6DB58D-DC37-D388-64F9-A1D9D464F072}"/>
              </a:ext>
            </a:extLst>
          </p:cNvPr>
          <p:cNvSpPr txBox="1"/>
          <p:nvPr/>
        </p:nvSpPr>
        <p:spPr>
          <a:xfrm>
            <a:off x="1198692" y="625622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Discours de Mark Carnay, Gouverneur de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 la Banque d’Angleterre au Lloyds (2015) </a:t>
            </a:r>
          </a:p>
        </p:txBody>
      </p:sp>
    </p:spTree>
    <p:extLst>
      <p:ext uri="{BB962C8B-B14F-4D97-AF65-F5344CB8AC3E}">
        <p14:creationId xmlns:p14="http://schemas.microsoft.com/office/powerpoint/2010/main" val="3822599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FA5870-D0B7-4F57-B2DB-9CEB0813E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2AF7F2-E9C0-49BB-9A3F-60589E4F7415}"/>
              </a:ext>
            </a:extLst>
          </p:cNvPr>
          <p:cNvSpPr txBox="1"/>
          <p:nvPr/>
        </p:nvSpPr>
        <p:spPr>
          <a:xfrm>
            <a:off x="1547663" y="260648"/>
            <a:ext cx="6624731" cy="83099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sortie des </a:t>
            </a: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énergies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fossile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Trois leviers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d’action</a:t>
            </a:r>
            <a:endParaRPr kumimoji="0" lang="fr-FR" sz="2400" b="1" i="0" u="none" strike="noStrike" kern="1200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3E0CC7A-79E5-4563-85E7-3E007B592311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1691681" y="1091645"/>
            <a:ext cx="3168348" cy="8251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E1C7E7B1-C8B5-498A-8CEC-CCFFF523ABCC}"/>
              </a:ext>
            </a:extLst>
          </p:cNvPr>
          <p:cNvSpPr txBox="1"/>
          <p:nvPr/>
        </p:nvSpPr>
        <p:spPr>
          <a:xfrm>
            <a:off x="107504" y="2060848"/>
            <a:ext cx="3175401" cy="406265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La réglementation</a:t>
            </a:r>
          </a:p>
          <a:p>
            <a:pPr algn="ctr"/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Exemples :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-Interdiction des Voitures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À moteur thermique (EU 2035) ; devenir des chaudières à gaz ou à fioul.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Initiative « BOGA » à la COP de Glasgow : Arrêt de la délivrance des permis d’exploration pour le pétrole et le gaz.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9EE500A-CB1E-4CBA-8C85-9B41A51F97AB}"/>
              </a:ext>
            </a:extLst>
          </p:cNvPr>
          <p:cNvCxnSpPr>
            <a:cxnSpLocks/>
            <a:stCxn id="4" idx="2"/>
            <a:endCxn id="12" idx="0"/>
          </p:cNvCxnSpPr>
          <p:nvPr/>
        </p:nvCxnSpPr>
        <p:spPr>
          <a:xfrm>
            <a:off x="4860029" y="1091645"/>
            <a:ext cx="58024" cy="9692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B6D7952-F4FF-4AF9-8309-23EF0F1F9A6D}"/>
              </a:ext>
            </a:extLst>
          </p:cNvPr>
          <p:cNvSpPr txBox="1"/>
          <p:nvPr/>
        </p:nvSpPr>
        <p:spPr>
          <a:xfrm>
            <a:off x="3391897" y="2060848"/>
            <a:ext cx="3052311" cy="378565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La tarification</a:t>
            </a:r>
          </a:p>
          <a:p>
            <a:endParaRPr lang="fr-FR" b="1" dirty="0"/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Renchérir le coût des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Énergies fossiles. 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Exemples :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Taxes carbone (Suède, France, etc.)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Systèmes de quotas d’émission (Marchés carbone EU, Chine, Californie, etc.)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469B860-EC1E-4677-8077-76330315B745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860029" y="1091645"/>
            <a:ext cx="2736308" cy="8251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7793B34-A8C5-4A8C-83BC-EF442254A921}"/>
              </a:ext>
            </a:extLst>
          </p:cNvPr>
          <p:cNvSpPr txBox="1"/>
          <p:nvPr/>
        </p:nvSpPr>
        <p:spPr>
          <a:xfrm flipH="1">
            <a:off x="6553200" y="2060848"/>
            <a:ext cx="2483296" cy="387798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La finance</a:t>
            </a:r>
          </a:p>
          <a:p>
            <a:endParaRPr lang="fr-FR" sz="2400" b="1" dirty="0"/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Cesser de financer les projets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Exemple :</a:t>
            </a:r>
          </a:p>
          <a:p>
            <a:endParaRPr lang="fr-FR" b="1" u="sng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Banques publiques de développement et centrales à charbon ;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- Initiative GFANZ à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Glasgow : « zéro émissions nettes ».</a:t>
            </a:r>
          </a:p>
        </p:txBody>
      </p:sp>
    </p:spTree>
    <p:extLst>
      <p:ext uri="{BB962C8B-B14F-4D97-AF65-F5344CB8AC3E}">
        <p14:creationId xmlns:p14="http://schemas.microsoft.com/office/powerpoint/2010/main" val="4232453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C1FE00-E4B2-4E63-A27E-52B35C917BB2}"/>
              </a:ext>
            </a:extLst>
          </p:cNvPr>
          <p:cNvSpPr/>
          <p:nvPr/>
        </p:nvSpPr>
        <p:spPr>
          <a:xfrm>
            <a:off x="7020272" y="188640"/>
            <a:ext cx="2108197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2D54C0-3482-4240-AF48-289D7FFD6288}"/>
              </a:ext>
            </a:extLst>
          </p:cNvPr>
          <p:cNvSpPr/>
          <p:nvPr/>
        </p:nvSpPr>
        <p:spPr>
          <a:xfrm>
            <a:off x="8604448" y="1412776"/>
            <a:ext cx="491568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4400057-E32E-45C8-AF70-481EA661E5CD}"/>
              </a:ext>
            </a:extLst>
          </p:cNvPr>
          <p:cNvSpPr txBox="1"/>
          <p:nvPr/>
        </p:nvSpPr>
        <p:spPr>
          <a:xfrm>
            <a:off x="7125264" y="1798975"/>
            <a:ext cx="94910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Janv. 2022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9190170-5E13-4022-9750-9BA281D88E7A}"/>
              </a:ext>
            </a:extLst>
          </p:cNvPr>
          <p:cNvSpPr txBox="1"/>
          <p:nvPr/>
        </p:nvSpPr>
        <p:spPr>
          <a:xfrm flipH="1">
            <a:off x="8210961" y="1052150"/>
            <a:ext cx="1080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€/t CO</a:t>
            </a:r>
            <a:r>
              <a:rPr kumimoji="0" lang="fr-FR" sz="1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EA26BE8-F63D-4B4A-B445-2148788F772F}"/>
              </a:ext>
            </a:extLst>
          </p:cNvPr>
          <p:cNvCxnSpPr>
            <a:stCxn id="30" idx="3"/>
          </p:cNvCxnSpPr>
          <p:nvPr/>
        </p:nvCxnSpPr>
        <p:spPr>
          <a:xfrm flipV="1">
            <a:off x="8074370" y="1628800"/>
            <a:ext cx="281157" cy="308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3292F20E-80E5-44CC-BAFD-6A7CC3ADC98D}"/>
              </a:ext>
            </a:extLst>
          </p:cNvPr>
          <p:cNvSpPr txBox="1"/>
          <p:nvPr/>
        </p:nvSpPr>
        <p:spPr>
          <a:xfrm flipH="1">
            <a:off x="4283968" y="3638514"/>
            <a:ext cx="2978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Passage à l’objectif de réduction d’émission de -55% (1990/2030)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9A3099A3-393F-47CE-8C40-43AB31BB505C}"/>
              </a:ext>
            </a:extLst>
          </p:cNvPr>
          <p:cNvCxnSpPr>
            <a:cxnSpLocks/>
          </p:cNvCxnSpPr>
          <p:nvPr/>
        </p:nvCxnSpPr>
        <p:spPr>
          <a:xfrm>
            <a:off x="7262585" y="3898209"/>
            <a:ext cx="605824" cy="3948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EF757E33-394B-45F2-980D-10093E0DE3EC}"/>
              </a:ext>
            </a:extLst>
          </p:cNvPr>
          <p:cNvSpPr txBox="1"/>
          <p:nvPr/>
        </p:nvSpPr>
        <p:spPr>
          <a:xfrm flipH="1">
            <a:off x="6310174" y="622203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Trading Economics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35CFBB-D99A-B56A-1F33-04BC8ECAA2CE}"/>
              </a:ext>
            </a:extLst>
          </p:cNvPr>
          <p:cNvSpPr/>
          <p:nvPr/>
        </p:nvSpPr>
        <p:spPr>
          <a:xfrm>
            <a:off x="8532440" y="3429000"/>
            <a:ext cx="500138" cy="394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DA313D-7614-0F38-8334-593ECBCA3313}"/>
              </a:ext>
            </a:extLst>
          </p:cNvPr>
          <p:cNvSpPr/>
          <p:nvPr/>
        </p:nvSpPr>
        <p:spPr>
          <a:xfrm>
            <a:off x="8814859" y="5789404"/>
            <a:ext cx="28115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E6BE2A-1B06-C777-0C6D-2B9C206C1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75" y="1354567"/>
            <a:ext cx="9044958" cy="47426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E63CA8-48E2-0DCB-F8A8-7ED06B04A780}"/>
              </a:ext>
            </a:extLst>
          </p:cNvPr>
          <p:cNvSpPr/>
          <p:nvPr/>
        </p:nvSpPr>
        <p:spPr>
          <a:xfrm>
            <a:off x="8355527" y="2394408"/>
            <a:ext cx="673955" cy="394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677523-2366-6F0E-BAF6-D5517B7E9A13}"/>
              </a:ext>
            </a:extLst>
          </p:cNvPr>
          <p:cNvSpPr txBox="1"/>
          <p:nvPr/>
        </p:nvSpPr>
        <p:spPr>
          <a:xfrm>
            <a:off x="8401030" y="234829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47DEEA-2BA8-4E78-A9E7-8162C303BB57}"/>
              </a:ext>
            </a:extLst>
          </p:cNvPr>
          <p:cNvSpPr txBox="1"/>
          <p:nvPr/>
        </p:nvSpPr>
        <p:spPr>
          <a:xfrm flipH="1">
            <a:off x="615532" y="998936"/>
            <a:ext cx="569746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Prix du quota de CO</a:t>
            </a:r>
            <a:r>
              <a:rPr kumimoji="0" lang="fr-FR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sur le marché européen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(contrat à terme échangé sur le marché secondaire)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EE6A2E-DA37-F9AE-4CE8-137195134D52}"/>
              </a:ext>
            </a:extLst>
          </p:cNvPr>
          <p:cNvSpPr txBox="1"/>
          <p:nvPr/>
        </p:nvSpPr>
        <p:spPr>
          <a:xfrm>
            <a:off x="1552256" y="154324"/>
            <a:ext cx="6316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Europe : accélérer ou rétrograder ? </a:t>
            </a:r>
          </a:p>
        </p:txBody>
      </p:sp>
    </p:spTree>
    <p:extLst>
      <p:ext uri="{BB962C8B-B14F-4D97-AF65-F5344CB8AC3E}">
        <p14:creationId xmlns:p14="http://schemas.microsoft.com/office/powerpoint/2010/main" val="485654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43F515-46C5-4A94-B56D-4A874DDA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16D5FD-711E-47EF-97F0-C3B5F4304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96752"/>
            <a:ext cx="7330879" cy="49048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39867D-373B-42F2-9A73-177296D238A2}"/>
              </a:ext>
            </a:extLst>
          </p:cNvPr>
          <p:cNvSpPr txBox="1"/>
          <p:nvPr/>
        </p:nvSpPr>
        <p:spPr>
          <a:xfrm>
            <a:off x="985537" y="156250"/>
            <a:ext cx="73308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rPr>
              <a:t>La sobriété, pour qui 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497B60-9366-4E96-B75A-BCA7FF662183}"/>
              </a:ext>
            </a:extLst>
          </p:cNvPr>
          <p:cNvSpPr txBox="1"/>
          <p:nvPr/>
        </p:nvSpPr>
        <p:spPr>
          <a:xfrm flipH="1">
            <a:off x="323526" y="5859638"/>
            <a:ext cx="820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Pour que la sobriété des riches améliore l’accès à l’énergie des pauvres, il faut redistribuer les gains d’efficacité. </a:t>
            </a:r>
          </a:p>
        </p:txBody>
      </p:sp>
    </p:spTree>
    <p:extLst>
      <p:ext uri="{BB962C8B-B14F-4D97-AF65-F5344CB8AC3E}">
        <p14:creationId xmlns:p14="http://schemas.microsoft.com/office/powerpoint/2010/main" val="3115665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0843CBC-E133-F700-5BA1-DC91C2E71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39A49A-E354-0259-D009-83D0058BE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0" y="1124744"/>
            <a:ext cx="8964416" cy="52503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ABA098-4408-4FD1-C825-B711ADC5AFBA}"/>
              </a:ext>
            </a:extLst>
          </p:cNvPr>
          <p:cNvSpPr txBox="1"/>
          <p:nvPr/>
        </p:nvSpPr>
        <p:spPr>
          <a:xfrm>
            <a:off x="534912" y="260648"/>
            <a:ext cx="8609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L’inégale distribution des consommations d’énergie verte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28E4E0-E515-257D-81B0-1FA992625B14}"/>
              </a:ext>
            </a:extLst>
          </p:cNvPr>
          <p:cNvSpPr txBox="1"/>
          <p:nvPr/>
        </p:nvSpPr>
        <p:spPr>
          <a:xfrm>
            <a:off x="2483768" y="6475953"/>
            <a:ext cx="4580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IEA, </a:t>
            </a: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Net </a:t>
            </a: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zero roadmap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update September 2023</a:t>
            </a:r>
          </a:p>
        </p:txBody>
      </p:sp>
    </p:spTree>
    <p:extLst>
      <p:ext uri="{BB962C8B-B14F-4D97-AF65-F5344CB8AC3E}">
        <p14:creationId xmlns:p14="http://schemas.microsoft.com/office/powerpoint/2010/main" val="383481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69C197-E6A5-6E17-44AD-245688E6B064}"/>
              </a:ext>
            </a:extLst>
          </p:cNvPr>
          <p:cNvSpPr txBox="1"/>
          <p:nvPr/>
        </p:nvSpPr>
        <p:spPr>
          <a:xfrm>
            <a:off x="1026369" y="255400"/>
            <a:ext cx="7473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et occupation du logement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CF1AD86-26D8-6FB2-E3AB-C60112E06C83}"/>
              </a:ext>
            </a:extLst>
          </p:cNvPr>
          <p:cNvCxnSpPr>
            <a:cxnSpLocks/>
          </p:cNvCxnSpPr>
          <p:nvPr/>
        </p:nvCxnSpPr>
        <p:spPr>
          <a:xfrm flipV="1">
            <a:off x="4297820" y="2497682"/>
            <a:ext cx="1291217" cy="788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EE823DF-8C31-99A8-4777-711523F127E2}"/>
              </a:ext>
            </a:extLst>
          </p:cNvPr>
          <p:cNvSpPr txBox="1"/>
          <p:nvPr/>
        </p:nvSpPr>
        <p:spPr>
          <a:xfrm>
            <a:off x="5663682" y="2097637"/>
            <a:ext cx="2642583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Indicateur habituel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Température moyenne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 logement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018FABB-D1E4-440A-B53D-BFED4D966025}"/>
              </a:ext>
            </a:extLst>
          </p:cNvPr>
          <p:cNvCxnSpPr>
            <a:cxnSpLocks/>
            <a:endCxn id="18" idx="3"/>
          </p:cNvCxnSpPr>
          <p:nvPr/>
        </p:nvCxnSpPr>
        <p:spPr>
          <a:xfrm>
            <a:off x="4372465" y="4402306"/>
            <a:ext cx="1216571" cy="7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69A55402-5AE3-3C40-5B5C-CCC3B433D6E1}"/>
              </a:ext>
            </a:extLst>
          </p:cNvPr>
          <p:cNvSpPr txBox="1"/>
          <p:nvPr/>
        </p:nvSpPr>
        <p:spPr>
          <a:xfrm flipH="1">
            <a:off x="5589036" y="4320073"/>
            <a:ext cx="3536299" cy="175432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Variable la plus déterminante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Combien de 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on chauffe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→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Taille moyenne du logement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→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Inégalités dans l’accès au logement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C1A2657-C00E-DC91-41A4-139CBC92E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3" y="1446246"/>
            <a:ext cx="4353802" cy="541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9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99FAA0-35C0-48DA-EBBB-A86A8E465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0" y="764704"/>
            <a:ext cx="8949672" cy="60212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EB1BCD-F3F8-D62D-9924-91DDB7D0BC54}"/>
              </a:ext>
            </a:extLst>
          </p:cNvPr>
          <p:cNvSpPr txBox="1"/>
          <p:nvPr/>
        </p:nvSpPr>
        <p:spPr>
          <a:xfrm>
            <a:off x="2195736" y="116632"/>
            <a:ext cx="5041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France : le transport et les autres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CA0BB0-BB3E-368C-4DBF-066BA85E3232}"/>
              </a:ext>
            </a:extLst>
          </p:cNvPr>
          <p:cNvSpPr txBox="1"/>
          <p:nvPr/>
        </p:nvSpPr>
        <p:spPr>
          <a:xfrm>
            <a:off x="971600" y="5785519"/>
            <a:ext cx="273773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/>
              <a:t>Source des données : CITEPA</a:t>
            </a:r>
          </a:p>
        </p:txBody>
      </p:sp>
    </p:spTree>
    <p:extLst>
      <p:ext uri="{BB962C8B-B14F-4D97-AF65-F5344CB8AC3E}">
        <p14:creationId xmlns:p14="http://schemas.microsoft.com/office/powerpoint/2010/main" val="181361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0DC31-BA5E-4ADA-98FE-01DE917EE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05949"/>
            <a:ext cx="8892480" cy="864000"/>
          </a:xfrm>
        </p:spPr>
        <p:txBody>
          <a:bodyPr/>
          <a:lstStyle/>
          <a:p>
            <a:r>
              <a:rPr lang="fr-FR" dirty="0"/>
              <a:t>L’efficacité énergétique &amp; « l’effet rebond » (Cas du transport)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0CD822-E736-4954-AA64-C4BD42713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5744EF-2414-4431-93D6-48E8AC613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" y="1902656"/>
            <a:ext cx="9137556" cy="31752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A3E427-04BC-4E6D-8DE9-AA96A1455205}"/>
              </a:ext>
            </a:extLst>
          </p:cNvPr>
          <p:cNvSpPr/>
          <p:nvPr/>
        </p:nvSpPr>
        <p:spPr>
          <a:xfrm>
            <a:off x="0" y="138002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/>
              <a:t>Transports</a:t>
            </a:r>
            <a:r>
              <a:rPr lang="fr-FR" sz="2000" b="1" dirty="0"/>
              <a:t> </a:t>
            </a:r>
            <a:r>
              <a:rPr lang="fr-FR" b="1" dirty="0"/>
              <a:t>: les risques de l’effet rebond (cas du transport aérien en France)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1964E8-BAD7-4D2D-9B18-CB9EDA800B0D}"/>
              </a:ext>
            </a:extLst>
          </p:cNvPr>
          <p:cNvSpPr/>
          <p:nvPr/>
        </p:nvSpPr>
        <p:spPr>
          <a:xfrm>
            <a:off x="5242762" y="4293096"/>
            <a:ext cx="364971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 : Auteurs, données DGAC, IEA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03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44A4886-A202-4E35-9D73-5F3E8EDB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345CC8-7D47-49F5-A405-5EADEB774710}"/>
              </a:ext>
            </a:extLst>
          </p:cNvPr>
          <p:cNvSpPr txBox="1"/>
          <p:nvPr/>
        </p:nvSpPr>
        <p:spPr>
          <a:xfrm>
            <a:off x="3135016" y="2985452"/>
            <a:ext cx="322556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et mobilité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l’enjeu de la vitesse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DF6E0F-AF15-42DA-AB71-0D49C4D34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1643"/>
            <a:ext cx="3770579" cy="23763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BC12028-049D-41A5-B3F1-72E39DCC6F8D}"/>
              </a:ext>
            </a:extLst>
          </p:cNvPr>
          <p:cNvSpPr txBox="1"/>
          <p:nvPr/>
        </p:nvSpPr>
        <p:spPr>
          <a:xfrm>
            <a:off x="6671178" y="3654425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Mobilité douce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(cycliste bordelais)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E94D1DF-D5D5-4D3E-B2E0-71BEEC6FDBF3}"/>
              </a:ext>
            </a:extLst>
          </p:cNvPr>
          <p:cNvSpPr txBox="1"/>
          <p:nvPr/>
        </p:nvSpPr>
        <p:spPr>
          <a:xfrm>
            <a:off x="6738671" y="2631066"/>
            <a:ext cx="245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Transports en commun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 tram à Bordeaux vers 1900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0E289B-746A-4053-9664-8C9C79BBE04F}"/>
              </a:ext>
            </a:extLst>
          </p:cNvPr>
          <p:cNvSpPr txBox="1"/>
          <p:nvPr/>
        </p:nvSpPr>
        <p:spPr>
          <a:xfrm>
            <a:off x="9450" y="3887436"/>
            <a:ext cx="36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Vitesse et destinations touristiques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(Navette de tourisme spatial)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2891EA-1D8D-440B-B383-B49402213520}"/>
              </a:ext>
            </a:extLst>
          </p:cNvPr>
          <p:cNvSpPr txBox="1"/>
          <p:nvPr/>
        </p:nvSpPr>
        <p:spPr>
          <a:xfrm flipH="1">
            <a:off x="-81118" y="2408601"/>
            <a:ext cx="4261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Temps de transport quotidien &amp; distance parcourue : rôle clef de la vitesse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64E595-C5DF-AA3A-3716-44C1C5CA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69"/>
            <a:ext cx="3648075" cy="24895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650B10-9172-3DFD-9BD1-B9F94A666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837" y="-16369"/>
            <a:ext cx="4012164" cy="26705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42EAFC-D281-F058-4551-34B45A097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4177645"/>
            <a:ext cx="3517093" cy="26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92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D59AC97-26FF-B169-3107-B7AC07AD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B114F7-502B-CE03-48EE-49DEC460A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1171966"/>
            <a:ext cx="2086202" cy="27839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0C23E9-520A-5710-51AE-3B792EA1B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171965"/>
            <a:ext cx="2086202" cy="28432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E6711F-4A95-46A1-D2AF-950464116816}"/>
              </a:ext>
            </a:extLst>
          </p:cNvPr>
          <p:cNvSpPr txBox="1"/>
          <p:nvPr/>
        </p:nvSpPr>
        <p:spPr>
          <a:xfrm>
            <a:off x="251520" y="548680"/>
            <a:ext cx="1840568" cy="954107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</a:rPr>
              <a:t>Pour aller</a:t>
            </a:r>
          </a:p>
          <a:p>
            <a:pPr algn="ctr"/>
            <a:r>
              <a:rPr lang="fr-FR" sz="2800" b="1" dirty="0">
                <a:solidFill>
                  <a:srgbClr val="00B050"/>
                </a:solidFill>
              </a:rPr>
              <a:t>Plus loin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B02A34-608E-1FB5-4B9F-D0F3DEC6D216}"/>
              </a:ext>
            </a:extLst>
          </p:cNvPr>
          <p:cNvSpPr txBox="1"/>
          <p:nvPr/>
        </p:nvSpPr>
        <p:spPr>
          <a:xfrm>
            <a:off x="4216504" y="476672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Deux ouvrages de référence </a:t>
            </a:r>
            <a:r>
              <a:rPr lang="fr-FR" dirty="0"/>
              <a:t>: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D494F3-4B52-1414-B9B3-D2E36DB8C5F8}"/>
              </a:ext>
            </a:extLst>
          </p:cNvPr>
          <p:cNvCxnSpPr>
            <a:cxnSpLocks/>
            <a:stCxn id="6" idx="2"/>
            <a:endCxn id="3" idx="0"/>
          </p:cNvCxnSpPr>
          <p:nvPr/>
        </p:nvCxnSpPr>
        <p:spPr>
          <a:xfrm flipH="1">
            <a:off x="4823013" y="846004"/>
            <a:ext cx="1095239" cy="325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115DFBD-20D1-DAD6-FF10-1C2D23B92FEF}"/>
              </a:ext>
            </a:extLst>
          </p:cNvPr>
          <p:cNvCxnSpPr>
            <a:cxnSpLocks/>
            <a:stCxn id="6" idx="2"/>
            <a:endCxn id="4" idx="0"/>
          </p:cNvCxnSpPr>
          <p:nvPr/>
        </p:nvCxnSpPr>
        <p:spPr>
          <a:xfrm>
            <a:off x="5918252" y="846004"/>
            <a:ext cx="1209017" cy="325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7442109-289D-0E38-F875-08F54F7F4A68}"/>
              </a:ext>
            </a:extLst>
          </p:cNvPr>
          <p:cNvSpPr txBox="1"/>
          <p:nvPr/>
        </p:nvSpPr>
        <p:spPr>
          <a:xfrm>
            <a:off x="251520" y="5044378"/>
            <a:ext cx="5527912" cy="1188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hlinkClick r:id="rId4"/>
              </a:rPr>
              <a:t>https://www.iea.org/reports/net-zero-by-2050</a:t>
            </a:r>
            <a:endParaRPr lang="fr-FR" altLang="fr-FR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hlinkClick r:id="rId5"/>
              </a:rPr>
              <a:t>Update – September 2023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07A071-ACA9-28E8-6FF9-9CD621BC394C}"/>
              </a:ext>
            </a:extLst>
          </p:cNvPr>
          <p:cNvSpPr txBox="1"/>
          <p:nvPr/>
        </p:nvSpPr>
        <p:spPr>
          <a:xfrm>
            <a:off x="262194" y="6011996"/>
            <a:ext cx="8278249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6"/>
              </a:rPr>
              <a:t>https://negawatt.org/Les-grandes-lignes-du-scenario-negaWatt-2017-2050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lang="fr-FR" altLang="fr-FR" b="1" dirty="0">
                <a:solidFill>
                  <a:prstClr val="black"/>
                </a:solidFill>
                <a:latin typeface="Cambria" panose="02040503050406030204" pitchFamily="18" charset="0"/>
                <a:cs typeface="+mn-cs"/>
                <a:hlinkClick r:id="rId7"/>
              </a:rPr>
              <a:t>Actualisation 2022 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2827AC5-303D-46BE-522D-80054583CCDA}"/>
              </a:ext>
            </a:extLst>
          </p:cNvPr>
          <p:cNvSpPr txBox="1"/>
          <p:nvPr/>
        </p:nvSpPr>
        <p:spPr>
          <a:xfrm>
            <a:off x="395536" y="4427393"/>
            <a:ext cx="467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Scénarios 2050 de l’AIE et de Negawatt : </a:t>
            </a:r>
          </a:p>
        </p:txBody>
      </p:sp>
    </p:spTree>
    <p:extLst>
      <p:ext uri="{BB962C8B-B14F-4D97-AF65-F5344CB8AC3E}">
        <p14:creationId xmlns:p14="http://schemas.microsoft.com/office/powerpoint/2010/main" val="23078100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1188</Words>
  <Application>Microsoft Office PowerPoint</Application>
  <PresentationFormat>Affichage à l'écran (4:3)</PresentationFormat>
  <Paragraphs>233</Paragraphs>
  <Slides>26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26</vt:i4>
      </vt:variant>
    </vt:vector>
  </HeadingPairs>
  <TitlesOfParts>
    <vt:vector size="38" baseType="lpstr">
      <vt:lpstr>Arial</vt:lpstr>
      <vt:lpstr>Arial Narrow</vt:lpstr>
      <vt:lpstr>Calibri</vt:lpstr>
      <vt:lpstr>Calibri Light</vt:lpstr>
      <vt:lpstr>Cambria</vt:lpstr>
      <vt:lpstr>Century Gothic</vt:lpstr>
      <vt:lpstr>Wingdings</vt:lpstr>
      <vt:lpstr>Thème Office</vt:lpstr>
      <vt:lpstr>1_Thème Office</vt:lpstr>
      <vt:lpstr>2_Thème Office</vt:lpstr>
      <vt:lpstr>3_Thème Office</vt:lpstr>
      <vt:lpstr>4_Thème Office</vt:lpstr>
      <vt:lpstr>Présentation PowerPoint</vt:lpstr>
      <vt:lpstr>Plan de la séance</vt:lpstr>
      <vt:lpstr>Présentation PowerPoint</vt:lpstr>
      <vt:lpstr>Les trois composantes d’un système énergétique</vt:lpstr>
      <vt:lpstr>Epilement des sources et accroissement des usages</vt:lpstr>
      <vt:lpstr>Le rôle des prix dans les transitions et « l’effet rebond » (cas de la lumière)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Rendements d’échelle : le « facteur 1000 » dans l’éolien  </vt:lpstr>
      <vt:lpstr>Présentation PowerPoint</vt:lpstr>
      <vt:lpstr>Les fossiles font de la résistance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L’efficacité énergétique &amp; « l’effet rebond » (Cas du transport)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1816</cp:revision>
  <cp:lastPrinted>2025-09-30T14:51:31Z</cp:lastPrinted>
  <dcterms:created xsi:type="dcterms:W3CDTF">2011-05-03T07:33:17Z</dcterms:created>
  <dcterms:modified xsi:type="dcterms:W3CDTF">2025-09-30T15:13:09Z</dcterms:modified>
</cp:coreProperties>
</file>